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3" roundtripDataSignature="AMtx7mjCzk1TCPNyG+aRUfeAn2NM7xhyI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EC8BBB6-C0CD-41A8-BF22-4D9D932E1142}">
  <a:tblStyle styleId="{9EC8BBB6-C0CD-41A8-BF22-4D9D932E1142}"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b="off" i="off"/>
      <a:tcStyle>
        <a:tcBdr/>
        <a:fill>
          <a:solidFill>
            <a:srgbClr val="CDD4EA"/>
          </a:solidFill>
        </a:fill>
      </a:tcStyle>
    </a:band1H>
    <a:band2H>
      <a:tcTxStyle b="off" i="off"/>
      <a:tcStyle>
        <a:tcBdr/>
      </a:tcStyle>
    </a:band2H>
    <a:band1V>
      <a:tcTxStyle b="off" i="off"/>
      <a:tcStyle>
        <a:tcBdr/>
        <a:fill>
          <a:solidFill>
            <a:srgbClr val="CDD4EA"/>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customschemas.google.com/relationships/presentationmetadata" Target="metadata"/><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upload.wikimedia.org/wikipedia/commons/thumb/8/8c/Toyota_mirai_trimmed.jpg/800px-Toyota_mirai_trimmed.jpg"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cdn.zmescience.com/wp-content/uploads/2017/07/electric-car-1458836_960_720.jpg"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i1.wp.com/tout-metz.com/wp-content/uploads/2018/09/bouchons-a31.jpg?fit=1600%2C1067&amp;ssl=1"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7" name="Google Shape;16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5" name="Google Shape;175;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u="sng">
                <a:solidFill>
                  <a:schemeClr val="hlink"/>
                </a:solidFill>
                <a:hlinkClick r:id="rId3"/>
              </a:rPr>
              <a:t>https://upload.wikimedia.org/wikipedia/commons/thumb/8/8c/Toyota_mirai_trimmed.jpg/800px-Toyota_mirai_trimmed.jpg</a:t>
            </a:r>
            <a:r>
              <a:rPr lang="en-GB"/>
              <a:t> </a:t>
            </a:r>
            <a:br>
              <a:rPr lang="en-GB"/>
            </a:br>
            <a:r>
              <a:rPr lang="en-GB" u="sng">
                <a:solidFill>
                  <a:schemeClr val="hlink"/>
                </a:solidFill>
                <a:hlinkClick r:id="rId4"/>
              </a:rPr>
              <a:t>http://cdn.zmescience.com/wp-content/uploads/2017/07/electric-car-1458836_960_720.jpg</a:t>
            </a:r>
            <a:r>
              <a:rPr lang="en-GB"/>
              <a:t> </a:t>
            </a:r>
            <a:endParaRPr/>
          </a:p>
        </p:txBody>
      </p:sp>
      <p:sp>
        <p:nvSpPr>
          <p:cNvPr id="195" name="Google Shape;195;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7" name="Google Shape;207;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3" name="Google Shape;213;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u="sng">
                <a:solidFill>
                  <a:schemeClr val="hlink"/>
                </a:solidFill>
                <a:hlinkClick r:id="rId3"/>
              </a:rPr>
              <a:t>https://i1.wp.com/tout-metz.com/wp-content/uploads/2018/09/bouchons-a31.jpg?fit=1600%2C1067&amp;ssl=1</a:t>
            </a:r>
            <a:r>
              <a:rPr lang="en-GB"/>
              <a:t> </a:t>
            </a:r>
            <a:endParaRPr/>
          </a:p>
        </p:txBody>
      </p:sp>
      <p:sp>
        <p:nvSpPr>
          <p:cNvPr id="220" name="Google Shape;220;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7" name="Google Shape;227;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6d3ec61baf_0_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8" name="Google Shape;238;g6d3ec61baf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6d3ec61baf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g6d3ec61baf_0_8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6d3ec61baf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g6d3ec61baf_0_9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3" name="Google Shape;103;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3" name="Google Shape;113;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3" name="Google Shape;12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3" name="Google Shape;133;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0" name="Google Shape;140;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0" name="Google Shape;160;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3"/>
        <p:cNvGrpSpPr/>
        <p:nvPr/>
      </p:nvGrpSpPr>
      <p:grpSpPr>
        <a:xfrm>
          <a:off x="0" y="0"/>
          <a:ext cx="0" cy="0"/>
          <a:chOff x="0" y="0"/>
          <a:chExt cx="0" cy="0"/>
        </a:xfrm>
      </p:grpSpPr>
      <p:sp>
        <p:nvSpPr>
          <p:cNvPr id="24" name="Google Shape;24;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1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0"/>
        <p:cNvGrpSpPr/>
        <p:nvPr/>
      </p:nvGrpSpPr>
      <p:grpSpPr>
        <a:xfrm>
          <a:off x="0" y="0"/>
          <a:ext cx="0" cy="0"/>
          <a:chOff x="0" y="0"/>
          <a:chExt cx="0" cy="0"/>
        </a:xfrm>
      </p:grpSpPr>
      <p:sp>
        <p:nvSpPr>
          <p:cNvPr id="31" name="Google Shape;31;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33" name="Google Shape;33;p2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4" name="Google Shape;34;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7"/>
        <p:cNvGrpSpPr/>
        <p:nvPr/>
      </p:nvGrpSpPr>
      <p:grpSpPr>
        <a:xfrm>
          <a:off x="0" y="0"/>
          <a:ext cx="0" cy="0"/>
          <a:chOff x="0" y="0"/>
          <a:chExt cx="0" cy="0"/>
        </a:xfrm>
      </p:grpSpPr>
      <p:sp>
        <p:nvSpPr>
          <p:cNvPr id="38" name="Google Shape;38;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1"/>
        <p:cNvGrpSpPr/>
        <p:nvPr/>
      </p:nvGrpSpPr>
      <p:grpSpPr>
        <a:xfrm>
          <a:off x="0" y="0"/>
          <a:ext cx="0" cy="0"/>
          <a:chOff x="0" y="0"/>
          <a:chExt cx="0" cy="0"/>
        </a:xfrm>
      </p:grpSpPr>
      <p:sp>
        <p:nvSpPr>
          <p:cNvPr id="42" name="Google Shape;42;p2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4" name="Google Shape;44;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7"/>
        <p:cNvGrpSpPr/>
        <p:nvPr/>
      </p:nvGrpSpPr>
      <p:grpSpPr>
        <a:xfrm>
          <a:off x="0" y="0"/>
          <a:ext cx="0" cy="0"/>
          <a:chOff x="0" y="0"/>
          <a:chExt cx="0" cy="0"/>
        </a:xfrm>
      </p:grpSpPr>
      <p:sp>
        <p:nvSpPr>
          <p:cNvPr id="48" name="Google Shape;48;p2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2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2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2" name="Google Shape;52;p2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sp>
        <p:nvSpPr>
          <p:cNvPr id="57" name="Google Shape;57;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5"/>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2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BB56A"/>
        </a:solidFill>
        <a:effectLst/>
      </p:bgPr>
    </p:bg>
    <p:spTree>
      <p:nvGrpSpPr>
        <p:cNvPr id="1" name="Shape 5"/>
        <p:cNvGrpSpPr/>
        <p:nvPr/>
      </p:nvGrpSpPr>
      <p:grpSpPr>
        <a:xfrm>
          <a:off x="0" y="0"/>
          <a:ext cx="0" cy="0"/>
          <a:chOff x="0" y="0"/>
          <a:chExt cx="0" cy="0"/>
        </a:xfrm>
      </p:grpSpPr>
      <p:sp>
        <p:nvSpPr>
          <p:cNvPr id="6" name="Google Shape;6;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www.iea.org/access2017/"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en.wikipedia.org/wiki/Fossil_fue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youtube.com/watch?v=A3dyegoKX_U&amp;feature=youtu.b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descr="A picture containing many&#10;&#10;Description automatically generated"/>
          <p:cNvPicPr preferRelativeResize="0"/>
          <p:nvPr/>
        </p:nvPicPr>
        <p:blipFill rotWithShape="1">
          <a:blip r:embed="rId3">
            <a:alphaModFix/>
          </a:blip>
          <a:srcRect l="35471" r="13418" b="1"/>
          <a:stretch/>
        </p:blipFill>
        <p:spPr>
          <a:xfrm>
            <a:off x="20" y="10"/>
            <a:ext cx="12191980" cy="6857990"/>
          </a:xfrm>
          <a:prstGeom prst="rect">
            <a:avLst/>
          </a:prstGeom>
          <a:noFill/>
          <a:ln>
            <a:noFill/>
          </a:ln>
          <a:effectLst>
            <a:outerShdw blurRad="57150" dist="9525" dir="5400000" algn="bl" rotWithShape="0">
              <a:srgbClr val="3CB659">
                <a:alpha val="75294"/>
              </a:srgbClr>
            </a:outerShdw>
          </a:effectLst>
        </p:spPr>
      </p:pic>
      <p:sp>
        <p:nvSpPr>
          <p:cNvPr id="85" name="Google Shape;85;p1"/>
          <p:cNvSpPr/>
          <p:nvPr/>
        </p:nvSpPr>
        <p:spPr>
          <a:xfrm>
            <a:off x="7488621" y="2277613"/>
            <a:ext cx="4703379" cy="4580387"/>
          </a:xfrm>
          <a:custGeom>
            <a:avLst/>
            <a:gdLst/>
            <a:ahLst/>
            <a:cxnLst/>
            <a:rect l="l" t="t" r="r" b="b"/>
            <a:pathLst>
              <a:path w="1333" h="1298" extrusionOk="0">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rgbClr val="5BB56A"/>
          </a:solid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chemeClr val="dk1"/>
              </a:buClr>
              <a:buSzPts val="1600"/>
              <a:buFont typeface="Arial"/>
              <a:buNone/>
            </a:pPr>
            <a:endParaRPr sz="1600" b="0" i="0" u="none" strike="noStrike" cap="none">
              <a:solidFill>
                <a:schemeClr val="dk1"/>
              </a:solidFill>
              <a:latin typeface="Calibri"/>
              <a:ea typeface="Calibri"/>
              <a:cs typeface="Calibri"/>
              <a:sym typeface="Calibri"/>
            </a:endParaRPr>
          </a:p>
        </p:txBody>
      </p:sp>
      <p:sp>
        <p:nvSpPr>
          <p:cNvPr id="86" name="Google Shape;86;p1"/>
          <p:cNvSpPr txBox="1">
            <a:spLocks noGrp="1"/>
          </p:cNvSpPr>
          <p:nvPr>
            <p:ph type="ctrTitle"/>
          </p:nvPr>
        </p:nvSpPr>
        <p:spPr>
          <a:xfrm>
            <a:off x="8022021" y="3231931"/>
            <a:ext cx="3852041" cy="1834056"/>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4000"/>
              <a:buFont typeface="Calibri"/>
              <a:buNone/>
            </a:pPr>
            <a:r>
              <a:rPr lang="en-GB" sz="4800" b="1">
                <a:solidFill>
                  <a:srgbClr val="FFFFFF"/>
                </a:solidFill>
              </a:rPr>
              <a:t>Fuel cells</a:t>
            </a:r>
            <a:endParaRPr sz="4800" b="1">
              <a:solidFill>
                <a:srgbClr val="FFFFFF"/>
              </a:solidFill>
            </a:endParaRPr>
          </a:p>
        </p:txBody>
      </p:sp>
      <p:cxnSp>
        <p:nvCxnSpPr>
          <p:cNvPr id="87" name="Google Shape;87;p1"/>
          <p:cNvCxnSpPr/>
          <p:nvPr/>
        </p:nvCxnSpPr>
        <p:spPr>
          <a:xfrm>
            <a:off x="9480331" y="5123793"/>
            <a:ext cx="935420" cy="0"/>
          </a:xfrm>
          <a:prstGeom prst="straightConnector1">
            <a:avLst/>
          </a:prstGeom>
          <a:noFill/>
          <a:ln w="25400" cap="sq" cmpd="sng">
            <a:solidFill>
              <a:srgbClr val="FFFFFF"/>
            </a:solidFill>
            <a:prstDash val="solid"/>
            <a:bevel/>
            <a:headEnd type="none" w="sm" len="sm"/>
            <a:tailEnd type="none" w="sm" len="sm"/>
          </a:ln>
        </p:spPr>
      </p:cxnSp>
      <p:sp>
        <p:nvSpPr>
          <p:cNvPr id="88" name="Google Shape;88;p1"/>
          <p:cNvSpPr/>
          <p:nvPr/>
        </p:nvSpPr>
        <p:spPr>
          <a:xfrm>
            <a:off x="3048000" y="6577013"/>
            <a:ext cx="6096000"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chemeClr val="dk1"/>
                </a:solidFill>
                <a:latin typeface="Calibri"/>
                <a:ea typeface="Calibri"/>
                <a:cs typeface="Calibri"/>
                <a:sym typeface="Calibri"/>
              </a:rPr>
              <a:t>https://pixabay.com/photos/puzzle-icon-blue-sky-ecology-2198142/</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9"/>
          <p:cNvSpPr txBox="1">
            <a:spLocks noGrp="1"/>
          </p:cNvSpPr>
          <p:nvPr>
            <p:ph type="title"/>
          </p:nvPr>
        </p:nvSpPr>
        <p:spPr>
          <a:xfrm>
            <a:off x="539539" y="4635732"/>
            <a:ext cx="3932237" cy="16002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1"/>
              </a:buClr>
              <a:buSzPts val="2880"/>
              <a:buFont typeface="Calibri"/>
              <a:buNone/>
            </a:pPr>
            <a:r>
              <a:rPr lang="en-GB" sz="2880">
                <a:solidFill>
                  <a:srgbClr val="FFFFFF"/>
                </a:solidFill>
              </a:rPr>
              <a:t>A </a:t>
            </a:r>
            <a:r>
              <a:rPr lang="en-GB" sz="2880" b="1">
                <a:solidFill>
                  <a:srgbClr val="FFFFFF"/>
                </a:solidFill>
              </a:rPr>
              <a:t>microbial fuel cell</a:t>
            </a:r>
            <a:r>
              <a:rPr lang="en-GB" sz="2880">
                <a:solidFill>
                  <a:srgbClr val="FFFFFF"/>
                </a:solidFill>
              </a:rPr>
              <a:t>, is a device that can use microbes to make electricity. It is a </a:t>
            </a:r>
            <a:r>
              <a:rPr lang="en-GB" sz="2880" b="1">
                <a:solidFill>
                  <a:srgbClr val="FFFFFF"/>
                </a:solidFill>
              </a:rPr>
              <a:t>renewable</a:t>
            </a:r>
            <a:r>
              <a:rPr lang="en-GB" sz="2880">
                <a:solidFill>
                  <a:srgbClr val="FFFFFF"/>
                </a:solidFill>
              </a:rPr>
              <a:t>, clean source of energy which can even</a:t>
            </a:r>
            <a:r>
              <a:rPr lang="en-GB" sz="2880" b="1">
                <a:solidFill>
                  <a:srgbClr val="7F6000"/>
                </a:solidFill>
              </a:rPr>
              <a:t> use urine as fuel.</a:t>
            </a:r>
            <a:br>
              <a:rPr lang="en-GB" sz="2880" b="1">
                <a:solidFill>
                  <a:srgbClr val="7F6000"/>
                </a:solidFill>
              </a:rPr>
            </a:br>
            <a:r>
              <a:rPr lang="en-GB" sz="2880" b="1">
                <a:solidFill>
                  <a:srgbClr val="7F6000"/>
                </a:solidFill>
              </a:rPr>
              <a:t>Bacteria eat the nutrients in the urine, and in turn, produce electrons. </a:t>
            </a:r>
            <a:r>
              <a:rPr lang="en-GB" sz="2880">
                <a:solidFill>
                  <a:srgbClr val="FFFFFF"/>
                </a:solidFill>
              </a:rPr>
              <a:t>These electrons can be harnessed  to create </a:t>
            </a:r>
            <a:r>
              <a:rPr lang="en-GB" sz="2880" b="1">
                <a:solidFill>
                  <a:srgbClr val="FFFFFF"/>
                </a:solidFill>
              </a:rPr>
              <a:t>electricity</a:t>
            </a:r>
            <a:r>
              <a:rPr lang="en-GB" sz="2880">
                <a:solidFill>
                  <a:srgbClr val="FFFFFF"/>
                </a:solidFill>
              </a:rPr>
              <a:t>. </a:t>
            </a:r>
            <a:br>
              <a:rPr lang="en-GB" sz="2880">
                <a:solidFill>
                  <a:srgbClr val="FFFFFF"/>
                </a:solidFill>
              </a:rPr>
            </a:br>
            <a:endParaRPr sz="2880">
              <a:solidFill>
                <a:srgbClr val="FFFFFF"/>
              </a:solidFill>
            </a:endParaRPr>
          </a:p>
        </p:txBody>
      </p:sp>
      <p:sp>
        <p:nvSpPr>
          <p:cNvPr id="170" name="Google Shape;170;p9"/>
          <p:cNvSpPr txBox="1">
            <a:spLocks noGrp="1"/>
          </p:cNvSpPr>
          <p:nvPr>
            <p:ph type="body" idx="1"/>
          </p:nvPr>
        </p:nvSpPr>
        <p:spPr>
          <a:xfrm>
            <a:off x="9348715" y="951268"/>
            <a:ext cx="2021575" cy="5656263"/>
          </a:xfrm>
          <a:prstGeom prst="rect">
            <a:avLst/>
          </a:prstGeom>
          <a:noFill/>
          <a:ln>
            <a:noFill/>
          </a:ln>
        </p:spPr>
        <p:txBody>
          <a:bodyPr spcFirstLastPara="1" wrap="square" lIns="91425" tIns="45700" rIns="91425" bIns="45700" anchor="t" anchorCtr="0">
            <a:normAutofit/>
          </a:bodyPr>
          <a:lstStyle/>
          <a:p>
            <a:pPr marL="228600" lvl="0" indent="-127000" algn="l" rtl="0">
              <a:lnSpc>
                <a:spcPct val="90000"/>
              </a:lnSpc>
              <a:spcBef>
                <a:spcPts val="0"/>
              </a:spcBef>
              <a:spcAft>
                <a:spcPts val="0"/>
              </a:spcAft>
              <a:buClr>
                <a:schemeClr val="dk1"/>
              </a:buClr>
              <a:buSzPts val="1600"/>
              <a:buNone/>
            </a:pPr>
            <a:endParaRPr sz="1600"/>
          </a:p>
          <a:p>
            <a:pPr marL="228600" lvl="0" indent="-127000" algn="l" rtl="0">
              <a:lnSpc>
                <a:spcPct val="90000"/>
              </a:lnSpc>
              <a:spcBef>
                <a:spcPts val="1000"/>
              </a:spcBef>
              <a:spcAft>
                <a:spcPts val="0"/>
              </a:spcAft>
              <a:buClr>
                <a:schemeClr val="dk1"/>
              </a:buClr>
              <a:buSzPts val="1600"/>
              <a:buNone/>
            </a:pPr>
            <a:endParaRPr sz="1600"/>
          </a:p>
          <a:p>
            <a:pPr marL="228600" lvl="0" indent="-127000" algn="l" rtl="0">
              <a:lnSpc>
                <a:spcPct val="90000"/>
              </a:lnSpc>
              <a:spcBef>
                <a:spcPts val="1000"/>
              </a:spcBef>
              <a:spcAft>
                <a:spcPts val="0"/>
              </a:spcAft>
              <a:buClr>
                <a:schemeClr val="dk1"/>
              </a:buClr>
              <a:buSzPts val="1600"/>
              <a:buNone/>
            </a:pPr>
            <a:endParaRPr sz="1600"/>
          </a:p>
          <a:p>
            <a:pPr marL="228600" lvl="0" indent="-127000" algn="l" rtl="0">
              <a:lnSpc>
                <a:spcPct val="90000"/>
              </a:lnSpc>
              <a:spcBef>
                <a:spcPts val="1000"/>
              </a:spcBef>
              <a:spcAft>
                <a:spcPts val="0"/>
              </a:spcAft>
              <a:buClr>
                <a:schemeClr val="dk1"/>
              </a:buClr>
              <a:buSzPts val="1600"/>
              <a:buNone/>
            </a:pPr>
            <a:endParaRPr sz="1600"/>
          </a:p>
          <a:p>
            <a:pPr marL="228600" lvl="0" indent="-127000" algn="l" rtl="0">
              <a:lnSpc>
                <a:spcPct val="90000"/>
              </a:lnSpc>
              <a:spcBef>
                <a:spcPts val="1000"/>
              </a:spcBef>
              <a:spcAft>
                <a:spcPts val="0"/>
              </a:spcAft>
              <a:buClr>
                <a:schemeClr val="dk1"/>
              </a:buClr>
              <a:buSzPts val="1600"/>
              <a:buNone/>
            </a:pPr>
            <a:endParaRPr sz="1600"/>
          </a:p>
          <a:p>
            <a:pPr marL="228600" lvl="0" indent="-127000" algn="l" rtl="0">
              <a:lnSpc>
                <a:spcPct val="90000"/>
              </a:lnSpc>
              <a:spcBef>
                <a:spcPts val="1000"/>
              </a:spcBef>
              <a:spcAft>
                <a:spcPts val="0"/>
              </a:spcAft>
              <a:buClr>
                <a:schemeClr val="dk1"/>
              </a:buClr>
              <a:buSzPts val="1600"/>
              <a:buNone/>
            </a:pPr>
            <a:endParaRPr sz="1600"/>
          </a:p>
          <a:p>
            <a:pPr marL="228600" lvl="0" indent="-127000" algn="l" rtl="0">
              <a:lnSpc>
                <a:spcPct val="90000"/>
              </a:lnSpc>
              <a:spcBef>
                <a:spcPts val="1000"/>
              </a:spcBef>
              <a:spcAft>
                <a:spcPts val="0"/>
              </a:spcAft>
              <a:buClr>
                <a:schemeClr val="dk1"/>
              </a:buClr>
              <a:buSzPts val="1600"/>
              <a:buNone/>
            </a:pPr>
            <a:endParaRPr sz="1600"/>
          </a:p>
          <a:p>
            <a:pPr marL="228600" lvl="0" indent="-127000" algn="l" rtl="0">
              <a:lnSpc>
                <a:spcPct val="90000"/>
              </a:lnSpc>
              <a:spcBef>
                <a:spcPts val="1000"/>
              </a:spcBef>
              <a:spcAft>
                <a:spcPts val="0"/>
              </a:spcAft>
              <a:buClr>
                <a:schemeClr val="dk1"/>
              </a:buClr>
              <a:buSzPts val="1600"/>
              <a:buNone/>
            </a:pPr>
            <a:endParaRPr sz="1600"/>
          </a:p>
          <a:p>
            <a:pPr marL="228600" lvl="0" indent="-127000" algn="l" rtl="0">
              <a:lnSpc>
                <a:spcPct val="90000"/>
              </a:lnSpc>
              <a:spcBef>
                <a:spcPts val="1000"/>
              </a:spcBef>
              <a:spcAft>
                <a:spcPts val="0"/>
              </a:spcAft>
              <a:buClr>
                <a:schemeClr val="dk1"/>
              </a:buClr>
              <a:buSzPts val="1600"/>
              <a:buNone/>
            </a:pPr>
            <a:endParaRPr sz="1600"/>
          </a:p>
          <a:p>
            <a:pPr marL="228600" lvl="0" indent="-127000" algn="l" rtl="0">
              <a:lnSpc>
                <a:spcPct val="90000"/>
              </a:lnSpc>
              <a:spcBef>
                <a:spcPts val="1000"/>
              </a:spcBef>
              <a:spcAft>
                <a:spcPts val="0"/>
              </a:spcAft>
              <a:buClr>
                <a:schemeClr val="dk1"/>
              </a:buClr>
              <a:buSzPts val="1600"/>
              <a:buNone/>
            </a:pPr>
            <a:endParaRPr sz="1600"/>
          </a:p>
          <a:p>
            <a:pPr marL="228600" lvl="0" indent="-127000" algn="l" rtl="0">
              <a:lnSpc>
                <a:spcPct val="90000"/>
              </a:lnSpc>
              <a:spcBef>
                <a:spcPts val="1000"/>
              </a:spcBef>
              <a:spcAft>
                <a:spcPts val="0"/>
              </a:spcAft>
              <a:buClr>
                <a:schemeClr val="dk1"/>
              </a:buClr>
              <a:buSzPts val="1600"/>
              <a:buNone/>
            </a:pPr>
            <a:endParaRPr sz="1600"/>
          </a:p>
          <a:p>
            <a:pPr marL="228600" lvl="0" indent="-127000" algn="l" rtl="0">
              <a:lnSpc>
                <a:spcPct val="90000"/>
              </a:lnSpc>
              <a:spcBef>
                <a:spcPts val="1000"/>
              </a:spcBef>
              <a:spcAft>
                <a:spcPts val="0"/>
              </a:spcAft>
              <a:buClr>
                <a:schemeClr val="dk1"/>
              </a:buClr>
              <a:buSzPts val="1600"/>
              <a:buNone/>
            </a:pPr>
            <a:endParaRPr sz="1600"/>
          </a:p>
          <a:p>
            <a:pPr marL="228600" lvl="0" indent="-127000" algn="l" rtl="0">
              <a:lnSpc>
                <a:spcPct val="90000"/>
              </a:lnSpc>
              <a:spcBef>
                <a:spcPts val="1000"/>
              </a:spcBef>
              <a:spcAft>
                <a:spcPts val="0"/>
              </a:spcAft>
              <a:buClr>
                <a:schemeClr val="dk1"/>
              </a:buClr>
              <a:buSzPts val="1600"/>
              <a:buNone/>
            </a:pPr>
            <a:endParaRPr sz="1600"/>
          </a:p>
          <a:p>
            <a:pPr marL="228600" lvl="0" indent="-127000" algn="l" rtl="0">
              <a:lnSpc>
                <a:spcPct val="90000"/>
              </a:lnSpc>
              <a:spcBef>
                <a:spcPts val="1000"/>
              </a:spcBef>
              <a:spcAft>
                <a:spcPts val="0"/>
              </a:spcAft>
              <a:buClr>
                <a:schemeClr val="dk1"/>
              </a:buClr>
              <a:buSzPts val="1600"/>
              <a:buNone/>
            </a:pPr>
            <a:endParaRPr sz="1600"/>
          </a:p>
        </p:txBody>
      </p:sp>
      <p:pic>
        <p:nvPicPr>
          <p:cNvPr id="171" name="Google Shape;171;p9"/>
          <p:cNvPicPr preferRelativeResize="0"/>
          <p:nvPr/>
        </p:nvPicPr>
        <p:blipFill rotWithShape="1">
          <a:blip r:embed="rId3">
            <a:alphaModFix/>
          </a:blip>
          <a:srcRect/>
          <a:stretch/>
        </p:blipFill>
        <p:spPr>
          <a:xfrm>
            <a:off x="4621900" y="214312"/>
            <a:ext cx="3662291" cy="6335763"/>
          </a:xfrm>
          <a:prstGeom prst="rect">
            <a:avLst/>
          </a:prstGeom>
          <a:noFill/>
          <a:ln>
            <a:noFill/>
          </a:ln>
        </p:spPr>
      </p:pic>
      <p:sp>
        <p:nvSpPr>
          <p:cNvPr id="172" name="Google Shape;172;p9"/>
          <p:cNvSpPr/>
          <p:nvPr/>
        </p:nvSpPr>
        <p:spPr>
          <a:xfrm>
            <a:off x="8434315" y="3158404"/>
            <a:ext cx="3518397" cy="147732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FFFFFF"/>
                </a:solidFill>
                <a:latin typeface="Calibri"/>
                <a:ea typeface="Calibri"/>
                <a:cs typeface="Calibri"/>
                <a:sym typeface="Calibri"/>
              </a:rPr>
              <a:t>This diagram shows the reactions taking place in a microbial fuel cell (or MFC) that make it generate electricity. (Wikimedia Commons, 2010, MFCGuy2010) </a:t>
            </a:r>
            <a:endParaRPr sz="1400" b="0" i="0" u="none" strike="noStrike" cap="none">
              <a:solidFill>
                <a:srgbClr val="FFFFFF"/>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10"/>
          <p:cNvSpPr/>
          <p:nvPr/>
        </p:nvSpPr>
        <p:spPr>
          <a:xfrm>
            <a:off x="0" y="0"/>
            <a:ext cx="4654293" cy="6858000"/>
          </a:xfrm>
          <a:prstGeom prst="rect">
            <a:avLst/>
          </a:prstGeom>
          <a:solidFill>
            <a:srgbClr val="0169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78" name="Google Shape;178;p10"/>
          <p:cNvSpPr txBox="1">
            <a:spLocks noGrp="1"/>
          </p:cNvSpPr>
          <p:nvPr>
            <p:ph type="title"/>
          </p:nvPr>
        </p:nvSpPr>
        <p:spPr>
          <a:xfrm>
            <a:off x="838200" y="811161"/>
            <a:ext cx="3335594" cy="540337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400"/>
              <a:buFont typeface="Calibri"/>
              <a:buNone/>
            </a:pPr>
            <a:r>
              <a:rPr lang="en-GB">
                <a:solidFill>
                  <a:srgbClr val="FFFFFF"/>
                </a:solidFill>
              </a:rPr>
              <a:t>Affordable, clean energy for all.</a:t>
            </a:r>
            <a:r>
              <a:rPr lang="en-GB" sz="2700">
                <a:solidFill>
                  <a:schemeClr val="lt1"/>
                </a:solidFill>
              </a:rPr>
              <a:t> </a:t>
            </a:r>
            <a:br>
              <a:rPr lang="en-GB" sz="2700">
                <a:solidFill>
                  <a:schemeClr val="lt1"/>
                </a:solidFill>
              </a:rPr>
            </a:br>
            <a:r>
              <a:rPr lang="en-GB" sz="2700">
                <a:solidFill>
                  <a:schemeClr val="lt1"/>
                </a:solidFill>
              </a:rPr>
              <a:t>An estimated 1.1 billion people – 14% of the global population – do not have access to electricity according to </a:t>
            </a:r>
            <a:r>
              <a:rPr lang="en-GB" sz="2700" i="1" u="sng">
                <a:solidFill>
                  <a:schemeClr val="lt1"/>
                </a:solidFill>
                <a:hlinkClick r:id="rId3"/>
              </a:rPr>
              <a:t>Energy Access Outlook 2017</a:t>
            </a:r>
            <a:r>
              <a:rPr lang="en-GB" sz="2700">
                <a:solidFill>
                  <a:schemeClr val="lt1"/>
                </a:solidFill>
              </a:rPr>
              <a:t>.</a:t>
            </a:r>
            <a:endParaRPr/>
          </a:p>
        </p:txBody>
      </p:sp>
      <p:sp>
        <p:nvSpPr>
          <p:cNvPr id="179" name="Google Shape;179;p10"/>
          <p:cNvSpPr/>
          <p:nvPr/>
        </p:nvSpPr>
        <p:spPr>
          <a:xfrm>
            <a:off x="4654293" y="0"/>
            <a:ext cx="142074" cy="6858000"/>
          </a:xfrm>
          <a:prstGeom prst="rect">
            <a:avLst/>
          </a:prstGeom>
          <a:solidFill>
            <a:schemeClr val="dk1">
              <a:alpha val="2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nvGrpSpPr>
          <p:cNvPr id="180" name="Google Shape;180;p10"/>
          <p:cNvGrpSpPr/>
          <p:nvPr/>
        </p:nvGrpSpPr>
        <p:grpSpPr>
          <a:xfrm>
            <a:off x="5459413" y="642938"/>
            <a:ext cx="6089650" cy="5572124"/>
            <a:chOff x="0" y="0"/>
            <a:chExt cx="6089650" cy="5572124"/>
          </a:xfrm>
        </p:grpSpPr>
        <p:cxnSp>
          <p:nvCxnSpPr>
            <p:cNvPr id="181" name="Google Shape;181;p10"/>
            <p:cNvCxnSpPr/>
            <p:nvPr/>
          </p:nvCxnSpPr>
          <p:spPr>
            <a:xfrm>
              <a:off x="0" y="0"/>
              <a:ext cx="6089650" cy="0"/>
            </a:xfrm>
            <a:prstGeom prst="straightConnector1">
              <a:avLst/>
            </a:prstGeom>
            <a:solidFill>
              <a:schemeClr val="accent2"/>
            </a:solidFill>
            <a:ln w="12700" cap="flat" cmpd="sng">
              <a:solidFill>
                <a:schemeClr val="accent2"/>
              </a:solidFill>
              <a:prstDash val="solid"/>
              <a:miter lim="800000"/>
              <a:headEnd type="none" w="sm" len="sm"/>
              <a:tailEnd type="none" w="sm" len="sm"/>
            </a:ln>
          </p:spPr>
        </p:cxnSp>
        <p:sp>
          <p:nvSpPr>
            <p:cNvPr id="182" name="Google Shape;182;p10"/>
            <p:cNvSpPr/>
            <p:nvPr/>
          </p:nvSpPr>
          <p:spPr>
            <a:xfrm>
              <a:off x="0" y="0"/>
              <a:ext cx="6089650" cy="1393031"/>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 name="Google Shape;183;p10"/>
            <p:cNvSpPr txBox="1"/>
            <p:nvPr/>
          </p:nvSpPr>
          <p:spPr>
            <a:xfrm>
              <a:off x="0" y="0"/>
              <a:ext cx="6089650" cy="1393031"/>
            </a:xfrm>
            <a:prstGeom prst="rect">
              <a:avLst/>
            </a:prstGeom>
            <a:noFill/>
            <a:ln>
              <a:noFill/>
            </a:ln>
          </p:spPr>
          <p:txBody>
            <a:bodyPr spcFirstLastPara="1" wrap="square" lIns="95250" tIns="95250" rIns="95250" bIns="95250" anchor="t" anchorCtr="0">
              <a:noAutofit/>
            </a:bodyPr>
            <a:lstStyle/>
            <a:p>
              <a:pPr marL="0" marR="0" lvl="0" indent="0" algn="l" rtl="0">
                <a:lnSpc>
                  <a:spcPct val="100000"/>
                </a:lnSpc>
                <a:spcBef>
                  <a:spcPts val="0"/>
                </a:spcBef>
                <a:spcAft>
                  <a:spcPts val="0"/>
                </a:spcAft>
                <a:buClr>
                  <a:schemeClr val="dk1"/>
                </a:buClr>
                <a:buSzPts val="2500"/>
                <a:buFont typeface="Calibri"/>
                <a:buNone/>
              </a:pPr>
              <a:r>
                <a:rPr lang="en-GB" sz="2500" b="0" i="0" u="none" strike="noStrike" cap="none">
                  <a:solidFill>
                    <a:schemeClr val="dk1"/>
                  </a:solidFill>
                  <a:latin typeface="Calibri"/>
                  <a:ea typeface="Calibri"/>
                  <a:cs typeface="Calibri"/>
                  <a:sym typeface="Calibri"/>
                </a:rPr>
                <a:t>List all the ways you use electricity at home. </a:t>
              </a:r>
              <a:endParaRPr sz="2500" b="0" i="0" u="none" strike="noStrike" cap="none">
                <a:solidFill>
                  <a:schemeClr val="dk1"/>
                </a:solidFill>
                <a:latin typeface="Calibri"/>
                <a:ea typeface="Calibri"/>
                <a:cs typeface="Calibri"/>
                <a:sym typeface="Calibri"/>
              </a:endParaRPr>
            </a:p>
          </p:txBody>
        </p:sp>
        <p:cxnSp>
          <p:nvCxnSpPr>
            <p:cNvPr id="184" name="Google Shape;184;p10"/>
            <p:cNvCxnSpPr/>
            <p:nvPr/>
          </p:nvCxnSpPr>
          <p:spPr>
            <a:xfrm>
              <a:off x="0" y="1393031"/>
              <a:ext cx="6089650" cy="0"/>
            </a:xfrm>
            <a:prstGeom prst="straightConnector1">
              <a:avLst/>
            </a:prstGeom>
            <a:solidFill>
              <a:srgbClr val="D07A5B"/>
            </a:solidFill>
            <a:ln w="12700" cap="flat" cmpd="sng">
              <a:solidFill>
                <a:srgbClr val="D07A5B"/>
              </a:solidFill>
              <a:prstDash val="solid"/>
              <a:miter lim="800000"/>
              <a:headEnd type="none" w="sm" len="sm"/>
              <a:tailEnd type="none" w="sm" len="sm"/>
            </a:ln>
          </p:spPr>
        </p:cxnSp>
        <p:sp>
          <p:nvSpPr>
            <p:cNvPr id="185" name="Google Shape;185;p10"/>
            <p:cNvSpPr/>
            <p:nvPr/>
          </p:nvSpPr>
          <p:spPr>
            <a:xfrm>
              <a:off x="0" y="1393031"/>
              <a:ext cx="6089650" cy="1393031"/>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 name="Google Shape;186;p10"/>
            <p:cNvSpPr txBox="1"/>
            <p:nvPr/>
          </p:nvSpPr>
          <p:spPr>
            <a:xfrm>
              <a:off x="0" y="1393031"/>
              <a:ext cx="6089650" cy="1393031"/>
            </a:xfrm>
            <a:prstGeom prst="rect">
              <a:avLst/>
            </a:prstGeom>
            <a:noFill/>
            <a:ln>
              <a:noFill/>
            </a:ln>
          </p:spPr>
          <p:txBody>
            <a:bodyPr spcFirstLastPara="1" wrap="square" lIns="95250" tIns="95250" rIns="95250" bIns="95250" anchor="t" anchorCtr="0">
              <a:noAutofit/>
            </a:bodyPr>
            <a:lstStyle/>
            <a:p>
              <a:pPr marL="0" marR="0" lvl="0" indent="0" algn="l" rtl="0">
                <a:lnSpc>
                  <a:spcPct val="100000"/>
                </a:lnSpc>
                <a:spcBef>
                  <a:spcPts val="0"/>
                </a:spcBef>
                <a:spcAft>
                  <a:spcPts val="0"/>
                </a:spcAft>
                <a:buClr>
                  <a:schemeClr val="dk1"/>
                </a:buClr>
                <a:buSzPts val="2500"/>
                <a:buFont typeface="Calibri"/>
                <a:buNone/>
              </a:pPr>
              <a:r>
                <a:rPr lang="en-GB" sz="2500" b="0" i="0" u="none" strike="noStrike" cap="none">
                  <a:solidFill>
                    <a:schemeClr val="dk1"/>
                  </a:solidFill>
                  <a:latin typeface="Calibri"/>
                  <a:ea typeface="Calibri"/>
                  <a:cs typeface="Calibri"/>
                  <a:sym typeface="Calibri"/>
                </a:rPr>
                <a:t>What would you most miss if you had no access to electricity?</a:t>
              </a:r>
              <a:endParaRPr sz="2500" b="0" i="0" u="none" strike="noStrike" cap="none">
                <a:solidFill>
                  <a:schemeClr val="dk1"/>
                </a:solidFill>
                <a:latin typeface="Calibri"/>
                <a:ea typeface="Calibri"/>
                <a:cs typeface="Calibri"/>
                <a:sym typeface="Calibri"/>
              </a:endParaRPr>
            </a:p>
          </p:txBody>
        </p:sp>
        <p:cxnSp>
          <p:nvCxnSpPr>
            <p:cNvPr id="187" name="Google Shape;187;p10"/>
            <p:cNvCxnSpPr/>
            <p:nvPr/>
          </p:nvCxnSpPr>
          <p:spPr>
            <a:xfrm>
              <a:off x="0" y="2786062"/>
              <a:ext cx="6089650" cy="0"/>
            </a:xfrm>
            <a:prstGeom prst="straightConnector1">
              <a:avLst/>
            </a:prstGeom>
            <a:solidFill>
              <a:srgbClr val="B88881"/>
            </a:solidFill>
            <a:ln w="12700" cap="flat" cmpd="sng">
              <a:solidFill>
                <a:srgbClr val="B88881"/>
              </a:solidFill>
              <a:prstDash val="solid"/>
              <a:miter lim="800000"/>
              <a:headEnd type="none" w="sm" len="sm"/>
              <a:tailEnd type="none" w="sm" len="sm"/>
            </a:ln>
          </p:spPr>
        </p:cxnSp>
        <p:sp>
          <p:nvSpPr>
            <p:cNvPr id="188" name="Google Shape;188;p10"/>
            <p:cNvSpPr/>
            <p:nvPr/>
          </p:nvSpPr>
          <p:spPr>
            <a:xfrm>
              <a:off x="0" y="2786062"/>
              <a:ext cx="6089650" cy="1393031"/>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 name="Google Shape;189;p10"/>
            <p:cNvSpPr txBox="1"/>
            <p:nvPr/>
          </p:nvSpPr>
          <p:spPr>
            <a:xfrm>
              <a:off x="0" y="2786062"/>
              <a:ext cx="6089650" cy="1393031"/>
            </a:xfrm>
            <a:prstGeom prst="rect">
              <a:avLst/>
            </a:prstGeom>
            <a:noFill/>
            <a:ln>
              <a:noFill/>
            </a:ln>
          </p:spPr>
          <p:txBody>
            <a:bodyPr spcFirstLastPara="1" wrap="square" lIns="95250" tIns="95250" rIns="95250" bIns="95250" anchor="t" anchorCtr="0">
              <a:noAutofit/>
            </a:bodyPr>
            <a:lstStyle/>
            <a:p>
              <a:pPr marL="0" marR="0" lvl="0" indent="0" algn="l" rtl="0">
                <a:lnSpc>
                  <a:spcPct val="100000"/>
                </a:lnSpc>
                <a:spcBef>
                  <a:spcPts val="0"/>
                </a:spcBef>
                <a:spcAft>
                  <a:spcPts val="0"/>
                </a:spcAft>
                <a:buClr>
                  <a:schemeClr val="dk1"/>
                </a:buClr>
                <a:buSzPts val="2500"/>
                <a:buFont typeface="Calibri"/>
                <a:buNone/>
              </a:pPr>
              <a:r>
                <a:rPr lang="en-GB" sz="2500" b="0" i="0" u="none" strike="noStrike" cap="none">
                  <a:solidFill>
                    <a:schemeClr val="dk1"/>
                  </a:solidFill>
                  <a:latin typeface="Calibri"/>
                  <a:ea typeface="Calibri"/>
                  <a:cs typeface="Calibri"/>
                  <a:sym typeface="Calibri"/>
                </a:rPr>
                <a:t>Imagine you were given some microbial fuel cells, how would that change things?</a:t>
              </a:r>
              <a:endParaRPr sz="2500" b="0" i="0" u="none" strike="noStrike" cap="none">
                <a:solidFill>
                  <a:schemeClr val="dk1"/>
                </a:solidFill>
                <a:latin typeface="Calibri"/>
                <a:ea typeface="Calibri"/>
                <a:cs typeface="Calibri"/>
                <a:sym typeface="Calibri"/>
              </a:endParaRPr>
            </a:p>
          </p:txBody>
        </p:sp>
        <p:cxnSp>
          <p:nvCxnSpPr>
            <p:cNvPr id="190" name="Google Shape;190;p10"/>
            <p:cNvCxnSpPr/>
            <p:nvPr/>
          </p:nvCxnSpPr>
          <p:spPr>
            <a:xfrm>
              <a:off x="0" y="4179093"/>
              <a:ext cx="6089650" cy="0"/>
            </a:xfrm>
            <a:prstGeom prst="straightConnector1">
              <a:avLst/>
            </a:prstGeom>
            <a:solidFill>
              <a:srgbClr val="A4A4A4"/>
            </a:solidFill>
            <a:ln w="12700" cap="flat" cmpd="sng">
              <a:solidFill>
                <a:srgbClr val="A4A4A4"/>
              </a:solidFill>
              <a:prstDash val="solid"/>
              <a:miter lim="800000"/>
              <a:headEnd type="none" w="sm" len="sm"/>
              <a:tailEnd type="none" w="sm" len="sm"/>
            </a:ln>
          </p:spPr>
        </p:cxnSp>
        <p:sp>
          <p:nvSpPr>
            <p:cNvPr id="191" name="Google Shape;191;p10"/>
            <p:cNvSpPr/>
            <p:nvPr/>
          </p:nvSpPr>
          <p:spPr>
            <a:xfrm>
              <a:off x="0" y="4179093"/>
              <a:ext cx="6089650" cy="1393031"/>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 name="Google Shape;192;p10"/>
            <p:cNvSpPr txBox="1"/>
            <p:nvPr/>
          </p:nvSpPr>
          <p:spPr>
            <a:xfrm>
              <a:off x="0" y="4179093"/>
              <a:ext cx="6089650" cy="1393031"/>
            </a:xfrm>
            <a:prstGeom prst="rect">
              <a:avLst/>
            </a:prstGeom>
            <a:noFill/>
            <a:ln>
              <a:noFill/>
            </a:ln>
          </p:spPr>
          <p:txBody>
            <a:bodyPr spcFirstLastPara="1" wrap="square" lIns="95250" tIns="95250" rIns="95250" bIns="95250" anchor="t" anchorCtr="0">
              <a:noAutofit/>
            </a:bodyPr>
            <a:lstStyle/>
            <a:p>
              <a:pPr marL="0" marR="0" lvl="0" indent="0" algn="l" rtl="0">
                <a:lnSpc>
                  <a:spcPct val="100000"/>
                </a:lnSpc>
                <a:spcBef>
                  <a:spcPts val="0"/>
                </a:spcBef>
                <a:spcAft>
                  <a:spcPts val="0"/>
                </a:spcAft>
                <a:buClr>
                  <a:schemeClr val="dk1"/>
                </a:buClr>
                <a:buSzPts val="2500"/>
                <a:buFont typeface="Calibri"/>
                <a:buNone/>
              </a:pPr>
              <a:r>
                <a:rPr lang="en-GB" sz="2500" b="0" i="0" u="none" strike="noStrike" cap="none">
                  <a:solidFill>
                    <a:schemeClr val="dk1"/>
                  </a:solidFill>
                  <a:latin typeface="Calibri"/>
                  <a:ea typeface="Calibri"/>
                  <a:cs typeface="Calibri"/>
                  <a:sym typeface="Calibri"/>
                </a:rPr>
                <a:t>Make a </a:t>
              </a:r>
              <a:r>
                <a:rPr lang="en-GB" sz="2500" b="1" i="1" u="none" strike="noStrike" cap="none">
                  <a:solidFill>
                    <a:schemeClr val="dk1"/>
                  </a:solidFill>
                  <a:latin typeface="Calibri"/>
                  <a:ea typeface="Calibri"/>
                  <a:cs typeface="Calibri"/>
                  <a:sym typeface="Calibri"/>
                </a:rPr>
                <a:t>justified argument </a:t>
              </a:r>
              <a:r>
                <a:rPr lang="en-GB" sz="2500" b="0" i="0" u="none" strike="noStrike" cap="none">
                  <a:solidFill>
                    <a:schemeClr val="dk1"/>
                  </a:solidFill>
                  <a:latin typeface="Calibri"/>
                  <a:ea typeface="Calibri"/>
                  <a:cs typeface="Calibri"/>
                  <a:sym typeface="Calibri"/>
                </a:rPr>
                <a:t>in support of further improving and distributing microbial fuel cell technology.</a:t>
              </a:r>
              <a:endParaRPr sz="2500" b="0" i="0" u="none" strike="noStrike" cap="none">
                <a:solidFill>
                  <a:schemeClr val="dk1"/>
                </a:solidFill>
                <a:latin typeface="Calibri"/>
                <a:ea typeface="Calibri"/>
                <a:cs typeface="Calibri"/>
                <a:sym typeface="Calibri"/>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1"/>
          <p:cNvSpPr/>
          <p:nvPr/>
        </p:nvSpPr>
        <p:spPr>
          <a:xfrm>
            <a:off x="396882" y="280374"/>
            <a:ext cx="11438793" cy="1844256"/>
          </a:xfrm>
          <a:prstGeom prst="rect">
            <a:avLst/>
          </a:prstGeom>
          <a:solidFill>
            <a:srgbClr val="01693F"/>
          </a:solidFill>
          <a:ln w="127000" cap="sq" cmpd="thinThick">
            <a:solidFill>
              <a:srgbClr val="0169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8" name="Google Shape;198;p11"/>
          <p:cNvSpPr txBox="1">
            <a:spLocks noGrp="1"/>
          </p:cNvSpPr>
          <p:nvPr>
            <p:ph type="title"/>
          </p:nvPr>
        </p:nvSpPr>
        <p:spPr>
          <a:xfrm>
            <a:off x="546351" y="433545"/>
            <a:ext cx="11139854" cy="93044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FFFFFF"/>
              </a:buClr>
              <a:buSzPts val="3000"/>
              <a:buFont typeface="Calibri"/>
              <a:buNone/>
            </a:pPr>
            <a:r>
              <a:rPr lang="en-GB" sz="3000">
                <a:solidFill>
                  <a:srgbClr val="FFFFFF"/>
                </a:solidFill>
              </a:rPr>
              <a:t>Comparing and contrasting.</a:t>
            </a:r>
            <a:endParaRPr/>
          </a:p>
        </p:txBody>
      </p:sp>
      <p:cxnSp>
        <p:nvCxnSpPr>
          <p:cNvPr id="199" name="Google Shape;199;p11"/>
          <p:cNvCxnSpPr/>
          <p:nvPr/>
        </p:nvCxnSpPr>
        <p:spPr>
          <a:xfrm>
            <a:off x="2230078" y="1522292"/>
            <a:ext cx="7772400" cy="0"/>
          </a:xfrm>
          <a:prstGeom prst="straightConnector1">
            <a:avLst/>
          </a:prstGeom>
          <a:noFill/>
          <a:ln w="22225" cap="flat" cmpd="sng">
            <a:solidFill>
              <a:srgbClr val="D9D9D9"/>
            </a:solidFill>
            <a:prstDash val="solid"/>
            <a:miter lim="800000"/>
            <a:headEnd type="none" w="sm" len="sm"/>
            <a:tailEnd type="none" w="sm" len="sm"/>
          </a:ln>
        </p:spPr>
      </p:cxnSp>
      <p:pic>
        <p:nvPicPr>
          <p:cNvPr id="200" name="Google Shape;200;p11"/>
          <p:cNvPicPr preferRelativeResize="0"/>
          <p:nvPr/>
        </p:nvPicPr>
        <p:blipFill rotWithShape="1">
          <a:blip r:embed="rId3">
            <a:alphaModFix/>
          </a:blip>
          <a:srcRect/>
          <a:stretch/>
        </p:blipFill>
        <p:spPr>
          <a:xfrm>
            <a:off x="331567" y="2604724"/>
            <a:ext cx="5455917" cy="3641824"/>
          </a:xfrm>
          <a:prstGeom prst="rect">
            <a:avLst/>
          </a:prstGeom>
          <a:noFill/>
          <a:ln>
            <a:noFill/>
          </a:ln>
        </p:spPr>
      </p:pic>
      <p:cxnSp>
        <p:nvCxnSpPr>
          <p:cNvPr id="201" name="Google Shape;201;p11"/>
          <p:cNvCxnSpPr/>
          <p:nvPr/>
        </p:nvCxnSpPr>
        <p:spPr>
          <a:xfrm>
            <a:off x="6116278" y="2596836"/>
            <a:ext cx="0" cy="3657600"/>
          </a:xfrm>
          <a:prstGeom prst="straightConnector1">
            <a:avLst/>
          </a:prstGeom>
          <a:noFill/>
          <a:ln w="101600" cap="flat" cmpd="dbl">
            <a:solidFill>
              <a:srgbClr val="0F683A"/>
            </a:solidFill>
            <a:prstDash val="solid"/>
            <a:miter lim="800000"/>
            <a:headEnd type="none" w="sm" len="sm"/>
            <a:tailEnd type="none" w="sm" len="sm"/>
          </a:ln>
        </p:spPr>
      </p:cxnSp>
      <p:pic>
        <p:nvPicPr>
          <p:cNvPr id="202" name="Google Shape;202;p11"/>
          <p:cNvPicPr preferRelativeResize="0"/>
          <p:nvPr/>
        </p:nvPicPr>
        <p:blipFill rotWithShape="1">
          <a:blip r:embed="rId4">
            <a:alphaModFix/>
          </a:blip>
          <a:srcRect/>
          <a:stretch/>
        </p:blipFill>
        <p:spPr>
          <a:xfrm>
            <a:off x="6292461" y="2891160"/>
            <a:ext cx="5608530" cy="3154798"/>
          </a:xfrm>
          <a:prstGeom prst="rect">
            <a:avLst/>
          </a:prstGeom>
          <a:noFill/>
          <a:ln>
            <a:noFill/>
          </a:ln>
        </p:spPr>
      </p:pic>
      <p:sp>
        <p:nvSpPr>
          <p:cNvPr id="203" name="Google Shape;203;p11"/>
          <p:cNvSpPr txBox="1"/>
          <p:nvPr/>
        </p:nvSpPr>
        <p:spPr>
          <a:xfrm>
            <a:off x="2524836" y="2194966"/>
            <a:ext cx="1359668"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chemeClr val="dk1"/>
                </a:solidFill>
                <a:latin typeface="Calibri"/>
                <a:ea typeface="Calibri"/>
                <a:cs typeface="Calibri"/>
                <a:sym typeface="Calibri"/>
              </a:rPr>
              <a:t>Fuel Cells</a:t>
            </a:r>
            <a:endParaRPr sz="1400" b="0" i="0" u="none" strike="noStrike" cap="none">
              <a:solidFill>
                <a:srgbClr val="000000"/>
              </a:solidFill>
              <a:latin typeface="Arial"/>
              <a:ea typeface="Arial"/>
              <a:cs typeface="Arial"/>
              <a:sym typeface="Arial"/>
            </a:endParaRPr>
          </a:p>
        </p:txBody>
      </p:sp>
      <p:sp>
        <p:nvSpPr>
          <p:cNvPr id="204" name="Google Shape;204;p11"/>
          <p:cNvSpPr txBox="1"/>
          <p:nvPr/>
        </p:nvSpPr>
        <p:spPr>
          <a:xfrm>
            <a:off x="7542614" y="2265261"/>
            <a:ext cx="3108223"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chemeClr val="dk1"/>
                </a:solidFill>
                <a:latin typeface="Calibri"/>
                <a:ea typeface="Calibri"/>
                <a:cs typeface="Calibri"/>
                <a:sym typeface="Calibri"/>
              </a:rPr>
              <a:t>Rechargeable batteries</a:t>
            </a:r>
            <a:r>
              <a:rPr lang="en-GB" sz="1800" b="0"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200"/>
              <a:buFont typeface="Calibri"/>
              <a:buNone/>
            </a:pPr>
            <a:r>
              <a:rPr lang="en-GB" sz="2200" b="1">
                <a:solidFill>
                  <a:srgbClr val="FFFFFF"/>
                </a:solidFill>
              </a:rPr>
              <a:t>An automobile company is looking to invest in new technology to replace fossil fuel powered internal combustion engines by 2025. Work in pairs to produce a report which presents the advantages and disadvantages of hydrogen fuel cells and rechargeable batteries. Each person will evaluate one technology. </a:t>
            </a:r>
            <a:endParaRPr b="1">
              <a:solidFill>
                <a:srgbClr val="FFFFFF"/>
              </a:solidFill>
            </a:endParaRPr>
          </a:p>
        </p:txBody>
      </p:sp>
      <p:graphicFrame>
        <p:nvGraphicFramePr>
          <p:cNvPr id="210" name="Google Shape;210;p12"/>
          <p:cNvGraphicFramePr/>
          <p:nvPr/>
        </p:nvGraphicFramePr>
        <p:xfrm>
          <a:off x="1731749" y="2575761"/>
          <a:ext cx="3000000" cy="3000000"/>
        </p:xfrm>
        <a:graphic>
          <a:graphicData uri="http://schemas.openxmlformats.org/drawingml/2006/table">
            <a:tbl>
              <a:tblPr firstRow="1" bandRow="1">
                <a:noFill/>
                <a:tableStyleId>{9EC8BBB6-C0CD-41A8-BF22-4D9D932E1142}</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tblGrid>
              <a:tr h="370850">
                <a:tc gridSpan="2">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                                                          Hydrogen fuel cells</a:t>
                      </a:r>
                      <a:endParaRPr sz="1400" u="none" strike="noStrike" cap="none"/>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                        Advantages</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                      Disadvantages </a:t>
                      </a:r>
                      <a:endParaRPr sz="1400" u="none" strike="noStrike" cap="none"/>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extLst>
                  <a:ext uri="{0D108BD9-81ED-4DB2-BD59-A6C34878D82A}">
                    <a16:rowId xmlns:a16="http://schemas.microsoft.com/office/drawing/2014/main" val="10004"/>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extLst>
                  <a:ext uri="{0D108BD9-81ED-4DB2-BD59-A6C34878D82A}">
                    <a16:rowId xmlns:a16="http://schemas.microsoft.com/office/drawing/2014/main" val="10005"/>
                  </a:ext>
                </a:extLst>
              </a:tr>
              <a:tr h="741675">
                <a:tc gridSpan="2">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                                         Evaluation (on balance I think…because…)</a:t>
                      </a:r>
                      <a:endParaRPr sz="1400" u="none" strike="noStrike" cap="none"/>
                    </a:p>
                  </a:txBody>
                  <a:tcPr marL="91450" marR="91450" marT="45725" marB="45725"/>
                </a:tc>
                <a:tc hMerge="1">
                  <a:txBody>
                    <a:bodyPr/>
                    <a:lstStyle/>
                    <a:p>
                      <a:endParaRPr lang="en-US"/>
                    </a:p>
                  </a:txBody>
                  <a:tcPr/>
                </a:tc>
                <a:extLst>
                  <a:ext uri="{0D108BD9-81ED-4DB2-BD59-A6C34878D82A}">
                    <a16:rowId xmlns:a16="http://schemas.microsoft.com/office/drawing/2014/main" val="10006"/>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13"/>
          <p:cNvSpPr/>
          <p:nvPr/>
        </p:nvSpPr>
        <p:spPr>
          <a:xfrm>
            <a:off x="0" y="651752"/>
            <a:ext cx="12192000" cy="736551"/>
          </a:xfrm>
          <a:prstGeom prst="rect">
            <a:avLst/>
          </a:prstGeom>
          <a:solidFill>
            <a:srgbClr val="0169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16" name="Google Shape;216;p13"/>
          <p:cNvSpPr txBox="1">
            <a:spLocks noGrp="1"/>
          </p:cNvSpPr>
          <p:nvPr>
            <p:ph type="title"/>
          </p:nvPr>
        </p:nvSpPr>
        <p:spPr>
          <a:xfrm>
            <a:off x="838200" y="672747"/>
            <a:ext cx="10515600" cy="71555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200"/>
              <a:buFont typeface="Calibri"/>
              <a:buNone/>
            </a:pPr>
            <a:r>
              <a:rPr lang="en-GB" sz="3200">
                <a:solidFill>
                  <a:schemeClr val="lt1"/>
                </a:solidFill>
              </a:rPr>
              <a:t>Evaluating fuel cells- sort the statements into pros and cons </a:t>
            </a:r>
            <a:endParaRPr/>
          </a:p>
        </p:txBody>
      </p:sp>
      <p:graphicFrame>
        <p:nvGraphicFramePr>
          <p:cNvPr id="217" name="Google Shape;217;p13"/>
          <p:cNvGraphicFramePr/>
          <p:nvPr/>
        </p:nvGraphicFramePr>
        <p:xfrm>
          <a:off x="1109700" y="2166938"/>
          <a:ext cx="3000000" cy="3000000"/>
        </p:xfrm>
        <a:graphic>
          <a:graphicData uri="http://schemas.openxmlformats.org/drawingml/2006/table">
            <a:tbl>
              <a:tblPr firstRow="1" bandRow="1">
                <a:noFill/>
                <a:tableStyleId>{9EC8BBB6-C0CD-41A8-BF22-4D9D932E1142}</a:tableStyleId>
              </a:tblPr>
              <a:tblGrid>
                <a:gridCol w="3324200">
                  <a:extLst>
                    <a:ext uri="{9D8B030D-6E8A-4147-A177-3AD203B41FA5}">
                      <a16:colId xmlns:a16="http://schemas.microsoft.com/office/drawing/2014/main" val="20000"/>
                    </a:ext>
                  </a:extLst>
                </a:gridCol>
                <a:gridCol w="3324200">
                  <a:extLst>
                    <a:ext uri="{9D8B030D-6E8A-4147-A177-3AD203B41FA5}">
                      <a16:colId xmlns:a16="http://schemas.microsoft.com/office/drawing/2014/main" val="20001"/>
                    </a:ext>
                  </a:extLst>
                </a:gridCol>
                <a:gridCol w="3324200">
                  <a:extLst>
                    <a:ext uri="{9D8B030D-6E8A-4147-A177-3AD203B41FA5}">
                      <a16:colId xmlns:a16="http://schemas.microsoft.com/office/drawing/2014/main" val="20002"/>
                    </a:ext>
                  </a:extLst>
                </a:gridCol>
              </a:tblGrid>
              <a:tr h="2210800">
                <a:tc>
                  <a:txBody>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r>
                        <a:rPr lang="en-GB" sz="1300" b="0" i="0" u="none" strike="noStrike" cap="none">
                          <a:solidFill>
                            <a:schemeClr val="lt1"/>
                          </a:solidFill>
                          <a:latin typeface="Calibri"/>
                          <a:ea typeface="Calibri"/>
                          <a:cs typeface="Calibri"/>
                          <a:sym typeface="Calibri"/>
                        </a:rPr>
                        <a:t>There are no natural reservoirs of pure hydrogen; it</a:t>
                      </a:r>
                      <a:endParaRPr sz="1400" u="none" strike="noStrike" cap="none"/>
                    </a:p>
                    <a:p>
                      <a:pPr marL="0" marR="0" lvl="0" indent="0" algn="l" rtl="0">
                        <a:lnSpc>
                          <a:spcPct val="100000"/>
                        </a:lnSpc>
                        <a:spcBef>
                          <a:spcPts val="0"/>
                        </a:spcBef>
                        <a:spcAft>
                          <a:spcPts val="0"/>
                        </a:spcAft>
                        <a:buClr>
                          <a:srgbClr val="000000"/>
                        </a:buClr>
                        <a:buSzPts val="1300"/>
                        <a:buFont typeface="Arial"/>
                        <a:buNone/>
                      </a:pPr>
                      <a:r>
                        <a:rPr lang="en-GB" sz="1300" b="0" i="0" u="none" strike="noStrike" cap="none">
                          <a:solidFill>
                            <a:schemeClr val="lt1"/>
                          </a:solidFill>
                          <a:latin typeface="Calibri"/>
                          <a:ea typeface="Calibri"/>
                          <a:cs typeface="Calibri"/>
                          <a:sym typeface="Calibri"/>
                        </a:rPr>
                        <a:t>must be extracted from compounds such as natural</a:t>
                      </a:r>
                      <a:endParaRPr sz="1400" u="none" strike="noStrike" cap="none"/>
                    </a:p>
                    <a:p>
                      <a:pPr marL="0" marR="0" lvl="0" indent="0" algn="l" rtl="0">
                        <a:lnSpc>
                          <a:spcPct val="100000"/>
                        </a:lnSpc>
                        <a:spcBef>
                          <a:spcPts val="0"/>
                        </a:spcBef>
                        <a:spcAft>
                          <a:spcPts val="0"/>
                        </a:spcAft>
                        <a:buClr>
                          <a:srgbClr val="000000"/>
                        </a:buClr>
                        <a:buSzPts val="1300"/>
                        <a:buFont typeface="Arial"/>
                        <a:buNone/>
                      </a:pPr>
                      <a:r>
                        <a:rPr lang="en-GB" sz="1300" b="0" i="0" u="none" strike="noStrike" cap="none">
                          <a:solidFill>
                            <a:schemeClr val="lt1"/>
                          </a:solidFill>
                          <a:latin typeface="Calibri"/>
                          <a:ea typeface="Calibri"/>
                          <a:cs typeface="Calibri"/>
                          <a:sym typeface="Calibri"/>
                        </a:rPr>
                        <a:t>gas or water.</a:t>
                      </a:r>
                      <a:endParaRPr sz="1300" u="none" strike="noStrike" cap="none"/>
                    </a:p>
                  </a:txBody>
                  <a:tcPr marL="64275" marR="64275" marT="32125" marB="32125"/>
                </a:tc>
                <a:tc>
                  <a:txBody>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r>
                        <a:rPr lang="en-GB" sz="1300" b="0" i="0" u="none" strike="noStrike" cap="none">
                          <a:solidFill>
                            <a:schemeClr val="lt1"/>
                          </a:solidFill>
                          <a:latin typeface="Calibri"/>
                          <a:ea typeface="Calibri"/>
                          <a:cs typeface="Calibri"/>
                          <a:sym typeface="Calibri"/>
                        </a:rPr>
                        <a:t>Hydrogen is very</a:t>
                      </a:r>
                      <a:endParaRPr sz="1400" u="none" strike="noStrike" cap="none"/>
                    </a:p>
                    <a:p>
                      <a:pPr marL="0" marR="0" lvl="0" indent="0" algn="l" rtl="0">
                        <a:lnSpc>
                          <a:spcPct val="100000"/>
                        </a:lnSpc>
                        <a:spcBef>
                          <a:spcPts val="0"/>
                        </a:spcBef>
                        <a:spcAft>
                          <a:spcPts val="0"/>
                        </a:spcAft>
                        <a:buClr>
                          <a:srgbClr val="000000"/>
                        </a:buClr>
                        <a:buSzPts val="1300"/>
                        <a:buFont typeface="Arial"/>
                        <a:buNone/>
                      </a:pPr>
                      <a:r>
                        <a:rPr lang="en-GB" sz="1300" b="0" i="0" u="none" strike="noStrike" cap="none">
                          <a:solidFill>
                            <a:schemeClr val="lt1"/>
                          </a:solidFill>
                          <a:latin typeface="Calibri"/>
                          <a:ea typeface="Calibri"/>
                          <a:cs typeface="Calibri"/>
                          <a:sym typeface="Calibri"/>
                        </a:rPr>
                        <a:t>difficult to store and transport in a vehicle unless it is</a:t>
                      </a:r>
                      <a:endParaRPr sz="1400" u="none" strike="noStrike" cap="none"/>
                    </a:p>
                    <a:p>
                      <a:pPr marL="0" marR="0" lvl="0" indent="0" algn="l" rtl="0">
                        <a:lnSpc>
                          <a:spcPct val="100000"/>
                        </a:lnSpc>
                        <a:spcBef>
                          <a:spcPts val="0"/>
                        </a:spcBef>
                        <a:spcAft>
                          <a:spcPts val="0"/>
                        </a:spcAft>
                        <a:buClr>
                          <a:srgbClr val="000000"/>
                        </a:buClr>
                        <a:buSzPts val="1300"/>
                        <a:buFont typeface="Arial"/>
                        <a:buNone/>
                      </a:pPr>
                      <a:r>
                        <a:rPr lang="en-GB" sz="1300" b="0" i="0" u="none" strike="noStrike" cap="none">
                          <a:solidFill>
                            <a:schemeClr val="lt1"/>
                          </a:solidFill>
                          <a:latin typeface="Calibri"/>
                          <a:ea typeface="Calibri"/>
                          <a:cs typeface="Calibri"/>
                          <a:sym typeface="Calibri"/>
                        </a:rPr>
                        <a:t>compressed to thousands of pounds per square inch</a:t>
                      </a:r>
                      <a:endParaRPr sz="1400" u="none" strike="noStrike" cap="none"/>
                    </a:p>
                    <a:p>
                      <a:pPr marL="0" marR="0" lvl="0" indent="0" algn="l" rtl="0">
                        <a:lnSpc>
                          <a:spcPct val="100000"/>
                        </a:lnSpc>
                        <a:spcBef>
                          <a:spcPts val="0"/>
                        </a:spcBef>
                        <a:spcAft>
                          <a:spcPts val="0"/>
                        </a:spcAft>
                        <a:buClr>
                          <a:srgbClr val="000000"/>
                        </a:buClr>
                        <a:buSzPts val="1300"/>
                        <a:buFont typeface="Arial"/>
                        <a:buNone/>
                      </a:pPr>
                      <a:r>
                        <a:rPr lang="en-GB" sz="1300" b="0" i="0" u="none" strike="noStrike" cap="none">
                          <a:solidFill>
                            <a:schemeClr val="lt1"/>
                          </a:solidFill>
                          <a:latin typeface="Calibri"/>
                          <a:ea typeface="Calibri"/>
                          <a:cs typeface="Calibri"/>
                          <a:sym typeface="Calibri"/>
                        </a:rPr>
                        <a:t>(psi).</a:t>
                      </a:r>
                      <a:endParaRPr sz="1300" u="none" strike="noStrike" cap="none"/>
                    </a:p>
                  </a:txBody>
                  <a:tcPr marL="64275" marR="64275" marT="32125" marB="32125"/>
                </a:tc>
                <a:tc>
                  <a:txBody>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r>
                        <a:rPr lang="en-GB" sz="1300" b="0" i="0" u="none" strike="noStrike" cap="none">
                          <a:solidFill>
                            <a:schemeClr val="lt1"/>
                          </a:solidFill>
                          <a:latin typeface="Calibri"/>
                          <a:ea typeface="Calibri"/>
                          <a:cs typeface="Calibri"/>
                          <a:sym typeface="Calibri"/>
                        </a:rPr>
                        <a:t>When natural gas (basically methane, a lightweight</a:t>
                      </a:r>
                      <a:endParaRPr sz="1400" u="none" strike="noStrike" cap="none"/>
                    </a:p>
                    <a:p>
                      <a:pPr marL="0" marR="0" lvl="0" indent="0" algn="l" rtl="0">
                        <a:lnSpc>
                          <a:spcPct val="100000"/>
                        </a:lnSpc>
                        <a:spcBef>
                          <a:spcPts val="0"/>
                        </a:spcBef>
                        <a:spcAft>
                          <a:spcPts val="0"/>
                        </a:spcAft>
                        <a:buClr>
                          <a:srgbClr val="000000"/>
                        </a:buClr>
                        <a:buSzPts val="1300"/>
                        <a:buFont typeface="Arial"/>
                        <a:buNone/>
                      </a:pPr>
                      <a:r>
                        <a:rPr lang="en-GB" sz="1300" b="0" i="0" u="none" strike="noStrike" cap="none">
                          <a:solidFill>
                            <a:schemeClr val="lt1"/>
                          </a:solidFill>
                          <a:latin typeface="Calibri"/>
                          <a:ea typeface="Calibri"/>
                          <a:cs typeface="Calibri"/>
                          <a:sym typeface="Calibri"/>
                        </a:rPr>
                        <a:t>molecule made of carbon and hydrogen) is exposed</a:t>
                      </a:r>
                      <a:endParaRPr sz="1400" u="none" strike="noStrike" cap="none"/>
                    </a:p>
                    <a:p>
                      <a:pPr marL="0" marR="0" lvl="0" indent="0" algn="l" rtl="0">
                        <a:lnSpc>
                          <a:spcPct val="100000"/>
                        </a:lnSpc>
                        <a:spcBef>
                          <a:spcPts val="0"/>
                        </a:spcBef>
                        <a:spcAft>
                          <a:spcPts val="0"/>
                        </a:spcAft>
                        <a:buClr>
                          <a:srgbClr val="000000"/>
                        </a:buClr>
                        <a:buSzPts val="1300"/>
                        <a:buFont typeface="Arial"/>
                        <a:buNone/>
                      </a:pPr>
                      <a:r>
                        <a:rPr lang="en-GB" sz="1300" b="0" i="0" u="none" strike="noStrike" cap="none">
                          <a:solidFill>
                            <a:schemeClr val="lt1"/>
                          </a:solidFill>
                          <a:latin typeface="Calibri"/>
                          <a:ea typeface="Calibri"/>
                          <a:cs typeface="Calibri"/>
                          <a:sym typeface="Calibri"/>
                        </a:rPr>
                        <a:t>to steam under high temperatures in the presence of</a:t>
                      </a:r>
                      <a:endParaRPr sz="1400" u="none" strike="noStrike" cap="none"/>
                    </a:p>
                    <a:p>
                      <a:pPr marL="0" marR="0" lvl="0" indent="0" algn="l" rtl="0">
                        <a:lnSpc>
                          <a:spcPct val="100000"/>
                        </a:lnSpc>
                        <a:spcBef>
                          <a:spcPts val="0"/>
                        </a:spcBef>
                        <a:spcAft>
                          <a:spcPts val="0"/>
                        </a:spcAft>
                        <a:buClr>
                          <a:srgbClr val="000000"/>
                        </a:buClr>
                        <a:buSzPts val="1300"/>
                        <a:buFont typeface="Arial"/>
                        <a:buNone/>
                      </a:pPr>
                      <a:r>
                        <a:rPr lang="en-GB" sz="1300" b="0" i="0" u="none" strike="noStrike" cap="none">
                          <a:solidFill>
                            <a:schemeClr val="lt1"/>
                          </a:solidFill>
                          <a:latin typeface="Calibri"/>
                          <a:ea typeface="Calibri"/>
                          <a:cs typeface="Calibri"/>
                          <a:sym typeface="Calibri"/>
                        </a:rPr>
                        <a:t>a catalyst, it frees the hydrogen. However, the process</a:t>
                      </a:r>
                      <a:endParaRPr sz="1400" u="none" strike="noStrike" cap="none"/>
                    </a:p>
                    <a:p>
                      <a:pPr marL="0" marR="0" lvl="0" indent="0" algn="l" rtl="0">
                        <a:lnSpc>
                          <a:spcPct val="100000"/>
                        </a:lnSpc>
                        <a:spcBef>
                          <a:spcPts val="0"/>
                        </a:spcBef>
                        <a:spcAft>
                          <a:spcPts val="0"/>
                        </a:spcAft>
                        <a:buClr>
                          <a:srgbClr val="000000"/>
                        </a:buClr>
                        <a:buSzPts val="1300"/>
                        <a:buFont typeface="Arial"/>
                        <a:buNone/>
                      </a:pPr>
                      <a:r>
                        <a:rPr lang="en-GB" sz="1300" b="0" i="0" u="none" strike="noStrike" cap="none">
                          <a:solidFill>
                            <a:schemeClr val="lt1"/>
                          </a:solidFill>
                          <a:latin typeface="Calibri"/>
                          <a:ea typeface="Calibri"/>
                          <a:cs typeface="Calibri"/>
                          <a:sym typeface="Calibri"/>
                        </a:rPr>
                        <a:t>itself also produces substantial amounts of CO</a:t>
                      </a:r>
                      <a:r>
                        <a:rPr lang="en-GB" sz="1300" b="0" i="0" u="none" strike="noStrike" cap="none" baseline="-25000">
                          <a:solidFill>
                            <a:schemeClr val="lt1"/>
                          </a:solidFill>
                          <a:latin typeface="Calibri"/>
                          <a:ea typeface="Calibri"/>
                          <a:cs typeface="Calibri"/>
                          <a:sym typeface="Calibri"/>
                        </a:rPr>
                        <a:t>2</a:t>
                      </a:r>
                      <a:r>
                        <a:rPr lang="en-GB" sz="1300" b="0" i="0" u="none" strike="noStrike" cap="none">
                          <a:solidFill>
                            <a:schemeClr val="lt1"/>
                          </a:solidFill>
                          <a:latin typeface="Calibri"/>
                          <a:ea typeface="Calibri"/>
                          <a:cs typeface="Calibri"/>
                          <a:sym typeface="Calibri"/>
                        </a:rPr>
                        <a:t>.</a:t>
                      </a:r>
                      <a:endParaRPr sz="1300" u="none" strike="noStrike" cap="none"/>
                    </a:p>
                  </a:txBody>
                  <a:tcPr marL="64275" marR="64275" marT="32125" marB="32125"/>
                </a:tc>
                <a:extLst>
                  <a:ext uri="{0D108BD9-81ED-4DB2-BD59-A6C34878D82A}">
                    <a16:rowId xmlns:a16="http://schemas.microsoft.com/office/drawing/2014/main" val="10000"/>
                  </a:ext>
                </a:extLst>
              </a:tr>
              <a:tr h="1246775">
                <a:tc>
                  <a:txBody>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r>
                        <a:rPr lang="en-GB" sz="1300" b="0" i="0" u="none" strike="noStrike" cap="none">
                          <a:solidFill>
                            <a:schemeClr val="dk1"/>
                          </a:solidFill>
                          <a:latin typeface="Calibri"/>
                          <a:ea typeface="Calibri"/>
                          <a:cs typeface="Calibri"/>
                          <a:sym typeface="Calibri"/>
                        </a:rPr>
                        <a:t>The only exhaust from fuel-cell-powered vehicles would be water</a:t>
                      </a:r>
                      <a:endParaRPr sz="1400" u="none" strike="noStrike" cap="none"/>
                    </a:p>
                    <a:p>
                      <a:pPr marL="0" marR="0" lvl="0" indent="0" algn="l" rtl="0">
                        <a:lnSpc>
                          <a:spcPct val="100000"/>
                        </a:lnSpc>
                        <a:spcBef>
                          <a:spcPts val="0"/>
                        </a:spcBef>
                        <a:spcAft>
                          <a:spcPts val="0"/>
                        </a:spcAft>
                        <a:buClr>
                          <a:srgbClr val="000000"/>
                        </a:buClr>
                        <a:buSzPts val="1300"/>
                        <a:buFont typeface="Arial"/>
                        <a:buNone/>
                      </a:pPr>
                      <a:r>
                        <a:rPr lang="en-GB" sz="1300" b="0" i="0" u="none" strike="noStrike" cap="none">
                          <a:solidFill>
                            <a:schemeClr val="dk1"/>
                          </a:solidFill>
                          <a:latin typeface="Calibri"/>
                          <a:ea typeface="Calibri"/>
                          <a:cs typeface="Calibri"/>
                          <a:sym typeface="Calibri"/>
                        </a:rPr>
                        <a:t>vapor.</a:t>
                      </a:r>
                      <a:endParaRPr sz="1300" u="none" strike="noStrike" cap="none"/>
                    </a:p>
                  </a:txBody>
                  <a:tcPr marL="64275" marR="64275" marT="32125" marB="32125"/>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p>
                    <a:p>
                      <a:pPr marL="0" marR="0" lvl="0" indent="0" algn="l" rtl="0">
                        <a:lnSpc>
                          <a:spcPct val="100000"/>
                        </a:lnSpc>
                        <a:spcBef>
                          <a:spcPts val="0"/>
                        </a:spcBef>
                        <a:spcAft>
                          <a:spcPts val="0"/>
                        </a:spcAft>
                        <a:buClr>
                          <a:srgbClr val="000000"/>
                        </a:buClr>
                        <a:buSzPts val="1300"/>
                        <a:buFont typeface="Arial"/>
                        <a:buNone/>
                      </a:pPr>
                      <a:r>
                        <a:rPr lang="en-GB" sz="1300" u="none" strike="noStrike" cap="none"/>
                        <a:t>A hydrogen-oxygen fuel cell is an electrochemical cell – that is, it converts chemical energy in fuels directly to electrical energy.</a:t>
                      </a:r>
                      <a:endParaRPr sz="1400" u="none" strike="noStrike" cap="none"/>
                    </a:p>
                    <a:p>
                      <a:pPr marL="0" marR="0" lvl="0" indent="0" algn="l" rtl="0">
                        <a:lnSpc>
                          <a:spcPct val="100000"/>
                        </a:lnSpc>
                        <a:spcBef>
                          <a:spcPts val="0"/>
                        </a:spcBef>
                        <a:spcAft>
                          <a:spcPts val="0"/>
                        </a:spcAft>
                        <a:buClr>
                          <a:srgbClr val="000000"/>
                        </a:buClr>
                        <a:buSzPts val="1300"/>
                        <a:buFont typeface="Arial"/>
                        <a:buNone/>
                      </a:pPr>
                      <a:endParaRPr sz="1300" u="none" strike="noStrike" cap="none"/>
                    </a:p>
                  </a:txBody>
                  <a:tcPr marL="64275" marR="64275" marT="32125" marB="32125"/>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p>
                    <a:p>
                      <a:pPr marL="0" marR="0" lvl="0" indent="0" algn="l" rtl="0">
                        <a:lnSpc>
                          <a:spcPct val="100000"/>
                        </a:lnSpc>
                        <a:spcBef>
                          <a:spcPts val="0"/>
                        </a:spcBef>
                        <a:spcAft>
                          <a:spcPts val="0"/>
                        </a:spcAft>
                        <a:buClr>
                          <a:srgbClr val="000000"/>
                        </a:buClr>
                        <a:buSzPts val="1300"/>
                        <a:buFont typeface="Arial"/>
                        <a:buNone/>
                      </a:pPr>
                      <a:r>
                        <a:rPr lang="en-GB" sz="1300" u="none" strike="noStrike" cap="none"/>
                        <a:t>They are very light.</a:t>
                      </a:r>
                      <a:endParaRPr sz="1400" u="none" strike="noStrike" cap="none"/>
                    </a:p>
                  </a:txBody>
                  <a:tcPr marL="64275" marR="64275" marT="32125" marB="32125"/>
                </a:tc>
                <a:extLst>
                  <a:ext uri="{0D108BD9-81ED-4DB2-BD59-A6C34878D82A}">
                    <a16:rowId xmlns:a16="http://schemas.microsoft.com/office/drawing/2014/main" val="10001"/>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222" name="Google Shape;222;p14"/>
          <p:cNvPicPr preferRelativeResize="0"/>
          <p:nvPr/>
        </p:nvPicPr>
        <p:blipFill rotWithShape="1">
          <a:blip r:embed="rId3">
            <a:alphaModFix amt="61000"/>
          </a:blip>
          <a:srcRect b="12457"/>
          <a:stretch/>
        </p:blipFill>
        <p:spPr>
          <a:xfrm>
            <a:off x="0" y="0"/>
            <a:ext cx="12192000" cy="6946600"/>
          </a:xfrm>
          <a:prstGeom prst="rect">
            <a:avLst/>
          </a:prstGeom>
          <a:noFill/>
          <a:ln>
            <a:noFill/>
          </a:ln>
        </p:spPr>
      </p:pic>
      <p:sp>
        <p:nvSpPr>
          <p:cNvPr id="223" name="Google Shape;223;p14"/>
          <p:cNvSpPr txBox="1">
            <a:spLocks noGrp="1"/>
          </p:cNvSpPr>
          <p:nvPr>
            <p:ph type="body" idx="4294967295"/>
          </p:nvPr>
        </p:nvSpPr>
        <p:spPr>
          <a:xfrm>
            <a:off x="914400" y="1825625"/>
            <a:ext cx="5181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80000"/>
              </a:lnSpc>
              <a:spcBef>
                <a:spcPts val="0"/>
              </a:spcBef>
              <a:spcAft>
                <a:spcPts val="0"/>
              </a:spcAft>
              <a:buClr>
                <a:srgbClr val="FFFFFF"/>
              </a:buClr>
              <a:buSzPts val="2800"/>
              <a:buChar char="•"/>
            </a:pPr>
            <a:r>
              <a:rPr lang="en-GB" b="1">
                <a:solidFill>
                  <a:srgbClr val="FFFFFF"/>
                </a:solidFill>
              </a:rPr>
              <a:t>There are over a billion motor vehicles in the world.</a:t>
            </a:r>
            <a:endParaRPr b="1">
              <a:solidFill>
                <a:srgbClr val="FFFFFF"/>
              </a:solidFill>
            </a:endParaRPr>
          </a:p>
          <a:p>
            <a:pPr marL="228600" lvl="0" indent="-228600" algn="l" rtl="0">
              <a:lnSpc>
                <a:spcPct val="80000"/>
              </a:lnSpc>
              <a:spcBef>
                <a:spcPts val="1000"/>
              </a:spcBef>
              <a:spcAft>
                <a:spcPts val="0"/>
              </a:spcAft>
              <a:buClr>
                <a:srgbClr val="FFFFFF"/>
              </a:buClr>
              <a:buSzPts val="2800"/>
              <a:buChar char="•"/>
            </a:pPr>
            <a:r>
              <a:rPr lang="en-GB" b="1">
                <a:solidFill>
                  <a:srgbClr val="FFFFFF"/>
                </a:solidFill>
              </a:rPr>
              <a:t>Fuel cell technology and rechargeable batteries can significantly reduce CO</a:t>
            </a:r>
            <a:r>
              <a:rPr lang="en-GB" b="1" baseline="-25000">
                <a:solidFill>
                  <a:srgbClr val="FFFFFF"/>
                </a:solidFill>
              </a:rPr>
              <a:t>2</a:t>
            </a:r>
            <a:r>
              <a:rPr lang="en-GB" b="1">
                <a:solidFill>
                  <a:srgbClr val="FFFFFF"/>
                </a:solidFill>
              </a:rPr>
              <a:t> emissions from future vehicles.</a:t>
            </a:r>
            <a:endParaRPr b="1">
              <a:solidFill>
                <a:srgbClr val="FFFFFF"/>
              </a:solidFill>
            </a:endParaRPr>
          </a:p>
          <a:p>
            <a:pPr marL="228600" lvl="0" indent="-228600" algn="l" rtl="0">
              <a:lnSpc>
                <a:spcPct val="80000"/>
              </a:lnSpc>
              <a:spcBef>
                <a:spcPts val="1000"/>
              </a:spcBef>
              <a:spcAft>
                <a:spcPts val="0"/>
              </a:spcAft>
              <a:buClr>
                <a:srgbClr val="FFFFFF"/>
              </a:buClr>
              <a:buSzPts val="2800"/>
              <a:buChar char="•"/>
            </a:pPr>
            <a:r>
              <a:rPr lang="en-GB" b="1">
                <a:solidFill>
                  <a:srgbClr val="FFFFFF"/>
                </a:solidFill>
              </a:rPr>
              <a:t>What other challenges do a billion vehicles on the roads create?</a:t>
            </a:r>
            <a:endParaRPr b="1">
              <a:solidFill>
                <a:srgbClr val="FFFFFF"/>
              </a:solidFill>
            </a:endParaRPr>
          </a:p>
          <a:p>
            <a:pPr marL="228600" lvl="0" indent="-228600" algn="l" rtl="0">
              <a:lnSpc>
                <a:spcPct val="80000"/>
              </a:lnSpc>
              <a:spcBef>
                <a:spcPts val="1000"/>
              </a:spcBef>
              <a:spcAft>
                <a:spcPts val="0"/>
              </a:spcAft>
              <a:buClr>
                <a:srgbClr val="FFFFFF"/>
              </a:buClr>
              <a:buSzPts val="2800"/>
              <a:buChar char="•"/>
            </a:pPr>
            <a:r>
              <a:rPr lang="en-GB" b="1">
                <a:solidFill>
                  <a:srgbClr val="FFFFFF"/>
                </a:solidFill>
              </a:rPr>
              <a:t>Do new sources of fuel address these?</a:t>
            </a:r>
            <a:endParaRPr b="1">
              <a:solidFill>
                <a:srgbClr val="FFFFFF"/>
              </a:solidFill>
            </a:endParaRPr>
          </a:p>
        </p:txBody>
      </p:sp>
      <p:sp>
        <p:nvSpPr>
          <p:cNvPr id="224" name="Google Shape;224;p14"/>
          <p:cNvSpPr txBox="1">
            <a:spLocks noGrp="1"/>
          </p:cNvSpPr>
          <p:nvPr>
            <p:ph type="body" idx="4294967295"/>
          </p:nvPr>
        </p:nvSpPr>
        <p:spPr>
          <a:xfrm>
            <a:off x="7010400" y="1825625"/>
            <a:ext cx="5181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80000"/>
              </a:lnSpc>
              <a:spcBef>
                <a:spcPts val="0"/>
              </a:spcBef>
              <a:spcAft>
                <a:spcPts val="0"/>
              </a:spcAft>
              <a:buClr>
                <a:srgbClr val="FFFFFF"/>
              </a:buClr>
              <a:buSzPts val="2800"/>
              <a:buChar char="•"/>
            </a:pPr>
            <a:r>
              <a:rPr lang="en-GB" b="1">
                <a:solidFill>
                  <a:srgbClr val="FFFFFF"/>
                </a:solidFill>
              </a:rPr>
              <a:t>Should the global population reach 9.6 billion by 2050, the equivalent of almost three planets could be required to provide the natural resources needed to sustain current lifestyles.</a:t>
            </a:r>
            <a:endParaRPr b="1">
              <a:solidFill>
                <a:srgbClr val="FFFFFF"/>
              </a:solidFill>
            </a:endParaRPr>
          </a:p>
          <a:p>
            <a:pPr marL="228600" lvl="0" indent="-50800" algn="l" rtl="0">
              <a:lnSpc>
                <a:spcPct val="80000"/>
              </a:lnSpc>
              <a:spcBef>
                <a:spcPts val="1000"/>
              </a:spcBef>
              <a:spcAft>
                <a:spcPts val="0"/>
              </a:spcAft>
              <a:buClr>
                <a:schemeClr val="dk1"/>
              </a:buClr>
              <a:buSzPts val="2800"/>
              <a:buNone/>
            </a:pPr>
            <a:endParaRPr/>
          </a:p>
          <a:p>
            <a:pPr marL="228600" lvl="0" indent="-228600" algn="l" rtl="0">
              <a:lnSpc>
                <a:spcPct val="80000"/>
              </a:lnSpc>
              <a:spcBef>
                <a:spcPts val="1000"/>
              </a:spcBef>
              <a:spcAft>
                <a:spcPts val="0"/>
              </a:spcAft>
              <a:buClr>
                <a:srgbClr val="FFFFFF"/>
              </a:buClr>
              <a:buSzPts val="2800"/>
              <a:buChar char="•"/>
            </a:pPr>
            <a:r>
              <a:rPr lang="en-GB" b="1">
                <a:solidFill>
                  <a:srgbClr val="FFFFFF"/>
                </a:solidFill>
              </a:rPr>
              <a:t>What drives us to consume so much stuff? What are the alternatives? </a:t>
            </a:r>
            <a:endParaRPr b="1">
              <a:solidFill>
                <a:srgbClr val="FFFFFF"/>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15"/>
          <p:cNvSpPr/>
          <p:nvPr/>
        </p:nvSpPr>
        <p:spPr>
          <a:xfrm>
            <a:off x="484096" y="470925"/>
            <a:ext cx="4381009" cy="5892104"/>
          </a:xfrm>
          <a:custGeom>
            <a:avLst/>
            <a:gdLst/>
            <a:ahLst/>
            <a:cxnLst/>
            <a:rect l="l" t="t" r="r" b="b"/>
            <a:pathLst>
              <a:path w="4381009" h="5892104" extrusionOk="0">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0169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30" name="Google Shape;230;p15"/>
          <p:cNvSpPr txBox="1">
            <a:spLocks noGrp="1"/>
          </p:cNvSpPr>
          <p:nvPr>
            <p:ph type="title"/>
          </p:nvPr>
        </p:nvSpPr>
        <p:spPr>
          <a:xfrm>
            <a:off x="863029" y="1012004"/>
            <a:ext cx="3416158" cy="479540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400"/>
              <a:buFont typeface="Calibri"/>
              <a:buNone/>
            </a:pPr>
            <a:r>
              <a:rPr lang="en-GB">
                <a:solidFill>
                  <a:srgbClr val="FFFFFF"/>
                </a:solidFill>
              </a:rPr>
              <a:t>Action</a:t>
            </a:r>
            <a:endParaRPr/>
          </a:p>
        </p:txBody>
      </p:sp>
      <p:grpSp>
        <p:nvGrpSpPr>
          <p:cNvPr id="231" name="Google Shape;231;p15"/>
          <p:cNvGrpSpPr/>
          <p:nvPr/>
        </p:nvGrpSpPr>
        <p:grpSpPr>
          <a:xfrm>
            <a:off x="5194300" y="708461"/>
            <a:ext cx="6513603" cy="5410351"/>
            <a:chOff x="0" y="237537"/>
            <a:chExt cx="6513603" cy="5410351"/>
          </a:xfrm>
        </p:grpSpPr>
        <p:sp>
          <p:nvSpPr>
            <p:cNvPr id="232" name="Google Shape;232;p15"/>
            <p:cNvSpPr/>
            <p:nvPr/>
          </p:nvSpPr>
          <p:spPr>
            <a:xfrm>
              <a:off x="0" y="237537"/>
              <a:ext cx="6513603" cy="2676375"/>
            </a:xfrm>
            <a:prstGeom prst="roundRect">
              <a:avLst>
                <a:gd name="adj" fmla="val 16667"/>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 name="Google Shape;233;p15"/>
            <p:cNvSpPr txBox="1"/>
            <p:nvPr/>
          </p:nvSpPr>
          <p:spPr>
            <a:xfrm>
              <a:off x="130650" y="368187"/>
              <a:ext cx="6252303" cy="2415075"/>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Clr>
                  <a:schemeClr val="lt1"/>
                </a:buClr>
                <a:buSzPts val="2000"/>
                <a:buFont typeface="Calibri"/>
                <a:buNone/>
              </a:pPr>
              <a:r>
                <a:rPr lang="en-GB" sz="2000" b="0" i="0" u="none" strike="noStrike" cap="none">
                  <a:solidFill>
                    <a:schemeClr val="lt1"/>
                  </a:solidFill>
                  <a:latin typeface="Calibri"/>
                  <a:ea typeface="Calibri"/>
                  <a:cs typeface="Calibri"/>
                  <a:sym typeface="Calibri"/>
                </a:rPr>
                <a:t>Households consume 29 per cent of global energy and consequently contribute to 21 per cent of resultant CO2 emissions. What can you do to drastically reduce your carbon emissions to meet the current climate emergency?</a:t>
              </a:r>
              <a:endParaRPr sz="2000" b="0" i="0" u="none" strike="noStrike" cap="none">
                <a:solidFill>
                  <a:schemeClr val="lt1"/>
                </a:solidFill>
                <a:latin typeface="Calibri"/>
                <a:ea typeface="Calibri"/>
                <a:cs typeface="Calibri"/>
                <a:sym typeface="Calibri"/>
              </a:endParaRPr>
            </a:p>
          </p:txBody>
        </p:sp>
        <p:sp>
          <p:nvSpPr>
            <p:cNvPr id="234" name="Google Shape;234;p15"/>
            <p:cNvSpPr/>
            <p:nvPr/>
          </p:nvSpPr>
          <p:spPr>
            <a:xfrm>
              <a:off x="0" y="2971513"/>
              <a:ext cx="6513603" cy="2676375"/>
            </a:xfrm>
            <a:prstGeom prst="roundRect">
              <a:avLst>
                <a:gd name="adj" fmla="val 16667"/>
              </a:avLst>
            </a:prstGeom>
            <a:solidFill>
              <a:srgbClr val="6FAB4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 name="Google Shape;235;p15"/>
            <p:cNvSpPr txBox="1"/>
            <p:nvPr/>
          </p:nvSpPr>
          <p:spPr>
            <a:xfrm>
              <a:off x="130650" y="3102163"/>
              <a:ext cx="6252303" cy="2415075"/>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Clr>
                  <a:schemeClr val="lt1"/>
                </a:buClr>
                <a:buSzPts val="2000"/>
                <a:buFont typeface="Calibri"/>
                <a:buNone/>
              </a:pPr>
              <a:r>
                <a:rPr lang="en-GB" sz="2000" b="0" i="0" u="none" strike="noStrike" cap="none">
                  <a:solidFill>
                    <a:schemeClr val="lt1"/>
                  </a:solidFill>
                  <a:latin typeface="Calibri"/>
                  <a:ea typeface="Calibri"/>
                  <a:cs typeface="Calibri"/>
                  <a:sym typeface="Calibri"/>
                </a:rPr>
                <a:t>In 2002 the motor vehicle stock in OECD countries was 550 million vehicles (75 per cent of which were personal cars). A 32 per cent increase in vehicle ownership is expected by 2020. At the same time, motor vehicle kilometres are projected to increase by 40 per cent and global air travel is projected to triple in the same period. How do you think the government should respond to this? Write a letter to your MP or local council sharing your suggestions.</a:t>
              </a:r>
              <a:endParaRPr sz="2000" b="0" i="0" u="none" strike="noStrike" cap="none">
                <a:solidFill>
                  <a:schemeClr val="lt1"/>
                </a:solidFill>
                <a:latin typeface="Calibri"/>
                <a:ea typeface="Calibri"/>
                <a:cs typeface="Calibri"/>
                <a:sym typeface="Calibri"/>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pic>
        <p:nvPicPr>
          <p:cNvPr id="240" name="Google Shape;240;g6d3ec61baf_0_5"/>
          <p:cNvPicPr preferRelativeResize="0"/>
          <p:nvPr/>
        </p:nvPicPr>
        <p:blipFill rotWithShape="1">
          <a:blip r:embed="rId3">
            <a:alphaModFix/>
          </a:blip>
          <a:srcRect/>
          <a:stretch/>
        </p:blipFill>
        <p:spPr>
          <a:xfrm>
            <a:off x="4161241" y="2512513"/>
            <a:ext cx="4252950" cy="1235125"/>
          </a:xfrm>
          <a:prstGeom prst="rect">
            <a:avLst/>
          </a:prstGeom>
          <a:noFill/>
          <a:ln>
            <a:noFill/>
          </a:ln>
        </p:spPr>
      </p:pic>
      <p:pic>
        <p:nvPicPr>
          <p:cNvPr id="241" name="Google Shape;241;g6d3ec61baf_0_5"/>
          <p:cNvPicPr preferRelativeResize="0"/>
          <p:nvPr/>
        </p:nvPicPr>
        <p:blipFill rotWithShape="1">
          <a:blip r:embed="rId4">
            <a:alphaModFix/>
          </a:blip>
          <a:srcRect/>
          <a:stretch/>
        </p:blipFill>
        <p:spPr>
          <a:xfrm>
            <a:off x="4161250" y="3976400"/>
            <a:ext cx="1755825" cy="1173800"/>
          </a:xfrm>
          <a:prstGeom prst="rect">
            <a:avLst/>
          </a:prstGeom>
          <a:noFill/>
          <a:ln>
            <a:noFill/>
          </a:ln>
        </p:spPr>
      </p:pic>
      <p:sp>
        <p:nvSpPr>
          <p:cNvPr id="242" name="Google Shape;242;g6d3ec61baf_0_5"/>
          <p:cNvSpPr/>
          <p:nvPr/>
        </p:nvSpPr>
        <p:spPr>
          <a:xfrm>
            <a:off x="6008825" y="3976400"/>
            <a:ext cx="2495400" cy="1094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GB" sz="1100" b="0" i="0" u="none" strike="noStrike" cap="none">
                <a:solidFill>
                  <a:srgbClr val="FFFFFF"/>
                </a:solidFill>
                <a:latin typeface="Calibri"/>
                <a:ea typeface="Calibri"/>
                <a:cs typeface="Calibri"/>
                <a:sym typeface="Calibri"/>
              </a:rPr>
              <a:t>World Class Teaching project has been funded with support from the European Commission. The contents of these actions are the sole responsibility of the contractor and can in no way be taken to reflect the views of the European Union.</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4" name="Google Shape;94;g6d3ec61baf_0_86"/>
          <p:cNvPicPr preferRelativeResize="0"/>
          <p:nvPr/>
        </p:nvPicPr>
        <p:blipFill rotWithShape="1">
          <a:blip r:embed="rId3">
            <a:alphaModFix/>
          </a:blip>
          <a:srcRect/>
          <a:stretch/>
        </p:blipFill>
        <p:spPr>
          <a:xfrm>
            <a:off x="371500" y="1386200"/>
            <a:ext cx="11342725" cy="4603475"/>
          </a:xfrm>
          <a:prstGeom prst="rect">
            <a:avLst/>
          </a:prstGeom>
          <a:noFill/>
          <a:ln>
            <a:noFill/>
          </a:ln>
        </p:spPr>
      </p:pic>
      <p:pic>
        <p:nvPicPr>
          <p:cNvPr id="4" name="Picture 3">
            <a:extLst>
              <a:ext uri="{FF2B5EF4-FFF2-40B4-BE49-F238E27FC236}">
                <a16:creationId xmlns:a16="http://schemas.microsoft.com/office/drawing/2014/main" id="{9AFAEA5E-98B4-44CD-99AA-4582E517B479}"/>
              </a:ext>
            </a:extLst>
          </p:cNvPr>
          <p:cNvPicPr>
            <a:picLocks noChangeAspect="1"/>
          </p:cNvPicPr>
          <p:nvPr/>
        </p:nvPicPr>
        <p:blipFill rotWithShape="1">
          <a:blip r:embed="rId4"/>
          <a:srcRect l="62669" b="91795"/>
          <a:stretch/>
        </p:blipFill>
        <p:spPr>
          <a:xfrm>
            <a:off x="8811072" y="0"/>
            <a:ext cx="3122270" cy="97067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2" name="Picture 1">
            <a:extLst>
              <a:ext uri="{FF2B5EF4-FFF2-40B4-BE49-F238E27FC236}">
                <a16:creationId xmlns:a16="http://schemas.microsoft.com/office/drawing/2014/main" id="{94C2E602-F96A-48C6-87AA-309BA784A0E0}"/>
              </a:ext>
            </a:extLst>
          </p:cNvPr>
          <p:cNvPicPr>
            <a:picLocks noChangeAspect="1"/>
          </p:cNvPicPr>
          <p:nvPr/>
        </p:nvPicPr>
        <p:blipFill rotWithShape="1">
          <a:blip r:embed="rId3"/>
          <a:srcRect t="39590" b="27384"/>
          <a:stretch/>
        </p:blipFill>
        <p:spPr>
          <a:xfrm>
            <a:off x="534602" y="970670"/>
            <a:ext cx="11398740" cy="5324622"/>
          </a:xfrm>
          <a:prstGeom prst="rect">
            <a:avLst/>
          </a:prstGeom>
        </p:spPr>
      </p:pic>
      <p:pic>
        <p:nvPicPr>
          <p:cNvPr id="3" name="Picture 2">
            <a:extLst>
              <a:ext uri="{FF2B5EF4-FFF2-40B4-BE49-F238E27FC236}">
                <a16:creationId xmlns:a16="http://schemas.microsoft.com/office/drawing/2014/main" id="{7686EB68-7557-4F5F-8FE5-6AD24EC0F6F1}"/>
              </a:ext>
            </a:extLst>
          </p:cNvPr>
          <p:cNvPicPr>
            <a:picLocks noChangeAspect="1"/>
          </p:cNvPicPr>
          <p:nvPr/>
        </p:nvPicPr>
        <p:blipFill rotWithShape="1">
          <a:blip r:embed="rId3"/>
          <a:srcRect l="62669" b="91795"/>
          <a:stretch/>
        </p:blipFill>
        <p:spPr>
          <a:xfrm>
            <a:off x="8811072" y="0"/>
            <a:ext cx="3122270" cy="97067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3"/>
          <p:cNvSpPr/>
          <p:nvPr/>
        </p:nvSpPr>
        <p:spPr>
          <a:xfrm>
            <a:off x="327546" y="4572000"/>
            <a:ext cx="7058307" cy="1964266"/>
          </a:xfrm>
          <a:prstGeom prst="rect">
            <a:avLst/>
          </a:prstGeom>
          <a:solidFill>
            <a:srgbClr val="633F3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06" name="Google Shape;106;p3"/>
          <p:cNvSpPr txBox="1">
            <a:spLocks noGrp="1"/>
          </p:cNvSpPr>
          <p:nvPr>
            <p:ph type="title"/>
          </p:nvPr>
        </p:nvSpPr>
        <p:spPr>
          <a:xfrm>
            <a:off x="321732" y="4572000"/>
            <a:ext cx="7058306" cy="1964266"/>
          </a:xfrm>
          <a:prstGeom prst="rect">
            <a:avLst/>
          </a:prstGeom>
          <a:solidFill>
            <a:srgbClr val="01693F"/>
          </a:solid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rgbClr val="FFFFFF"/>
              </a:buClr>
              <a:buSzPts val="4400"/>
              <a:buFont typeface="Calibri"/>
              <a:buNone/>
            </a:pPr>
            <a:r>
              <a:rPr lang="en-GB">
                <a:solidFill>
                  <a:srgbClr val="FFFFFF"/>
                </a:solidFill>
              </a:rPr>
              <a:t>Yesterday's technology? </a:t>
            </a:r>
            <a:endParaRPr/>
          </a:p>
        </p:txBody>
      </p:sp>
      <p:pic>
        <p:nvPicPr>
          <p:cNvPr id="107" name="Google Shape;107;p3" descr="A large ship in the background&#10;&#10;Description automatically generated"/>
          <p:cNvPicPr preferRelativeResize="0"/>
          <p:nvPr/>
        </p:nvPicPr>
        <p:blipFill rotWithShape="1">
          <a:blip r:embed="rId3">
            <a:alphaModFix/>
          </a:blip>
          <a:srcRect t="33987" r="1" b="22367"/>
          <a:stretch/>
        </p:blipFill>
        <p:spPr>
          <a:xfrm>
            <a:off x="327547" y="321733"/>
            <a:ext cx="7058306" cy="4107392"/>
          </a:xfrm>
          <a:prstGeom prst="rect">
            <a:avLst/>
          </a:prstGeom>
          <a:noFill/>
          <a:ln>
            <a:noFill/>
          </a:ln>
        </p:spPr>
      </p:pic>
      <p:sp>
        <p:nvSpPr>
          <p:cNvPr id="108" name="Google Shape;108;p3"/>
          <p:cNvSpPr/>
          <p:nvPr/>
        </p:nvSpPr>
        <p:spPr>
          <a:xfrm>
            <a:off x="7534655" y="321732"/>
            <a:ext cx="4335613" cy="6214534"/>
          </a:xfrm>
          <a:prstGeom prst="rect">
            <a:avLst/>
          </a:prstGeom>
          <a:solidFill>
            <a:srgbClr val="0169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09" name="Google Shape;109;p3"/>
          <p:cNvSpPr txBox="1">
            <a:spLocks noGrp="1"/>
          </p:cNvSpPr>
          <p:nvPr>
            <p:ph type="body" idx="1"/>
          </p:nvPr>
        </p:nvSpPr>
        <p:spPr>
          <a:xfrm>
            <a:off x="8029319" y="917725"/>
            <a:ext cx="3424739" cy="4852362"/>
          </a:xfrm>
          <a:prstGeom prst="rect">
            <a:avLst/>
          </a:prstGeom>
          <a:noFill/>
          <a:ln>
            <a:noFill/>
          </a:ln>
        </p:spPr>
        <p:txBody>
          <a:bodyPr spcFirstLastPara="1" wrap="square" lIns="91425" tIns="45700" rIns="91425" bIns="45700" anchor="ctr" anchorCtr="0">
            <a:normAutofit/>
          </a:bodyPr>
          <a:lstStyle/>
          <a:p>
            <a:pPr marL="228600" lvl="0" indent="-228600" algn="l" rtl="0">
              <a:lnSpc>
                <a:spcPct val="90000"/>
              </a:lnSpc>
              <a:spcBef>
                <a:spcPts val="0"/>
              </a:spcBef>
              <a:spcAft>
                <a:spcPts val="0"/>
              </a:spcAft>
              <a:buClr>
                <a:srgbClr val="FFFFFF"/>
              </a:buClr>
              <a:buSzPts val="2000"/>
              <a:buChar char="•"/>
            </a:pPr>
            <a:r>
              <a:rPr lang="en-GB" sz="2000">
                <a:solidFill>
                  <a:srgbClr val="FFFFFF"/>
                </a:solidFill>
              </a:rPr>
              <a:t>Current vehicle technology uses fossil fuels or battery power. </a:t>
            </a:r>
            <a:endParaRPr/>
          </a:p>
          <a:p>
            <a:pPr marL="228600" lvl="0" indent="-228600" algn="l" rtl="0">
              <a:lnSpc>
                <a:spcPct val="90000"/>
              </a:lnSpc>
              <a:spcBef>
                <a:spcPts val="1000"/>
              </a:spcBef>
              <a:spcAft>
                <a:spcPts val="0"/>
              </a:spcAft>
              <a:buClr>
                <a:srgbClr val="FFFFFF"/>
              </a:buClr>
              <a:buSzPts val="2000"/>
              <a:buChar char="•"/>
            </a:pPr>
            <a:r>
              <a:rPr lang="en-GB" sz="2000">
                <a:solidFill>
                  <a:srgbClr val="FFFFFF"/>
                </a:solidFill>
              </a:rPr>
              <a:t>What problems are associated with using fossil fuels and  batteries? </a:t>
            </a:r>
            <a:endParaRPr/>
          </a:p>
          <a:p>
            <a:pPr marL="228600" lvl="0" indent="-101600" algn="l" rtl="0">
              <a:lnSpc>
                <a:spcPct val="90000"/>
              </a:lnSpc>
              <a:spcBef>
                <a:spcPts val="1000"/>
              </a:spcBef>
              <a:spcAft>
                <a:spcPts val="0"/>
              </a:spcAft>
              <a:buClr>
                <a:schemeClr val="dk1"/>
              </a:buClr>
              <a:buSzPts val="2000"/>
              <a:buNone/>
            </a:pPr>
            <a:endParaRPr sz="2000">
              <a:solidFill>
                <a:srgbClr val="FFFFFF"/>
              </a:solidFill>
            </a:endParaRPr>
          </a:p>
        </p:txBody>
      </p:sp>
      <p:sp>
        <p:nvSpPr>
          <p:cNvPr id="110" name="Google Shape;110;p3"/>
          <p:cNvSpPr/>
          <p:nvPr/>
        </p:nvSpPr>
        <p:spPr>
          <a:xfrm>
            <a:off x="321732" y="3860839"/>
            <a:ext cx="6096000" cy="5539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GB" sz="1000" b="0" i="0" u="sng" strike="noStrike" cap="none">
                <a:solidFill>
                  <a:schemeClr val="lt1"/>
                </a:solidFill>
                <a:latin typeface="Calibri"/>
                <a:ea typeface="Calibri"/>
                <a:cs typeface="Calibri"/>
                <a:sym typeface="Calibri"/>
                <a:hlinkClick r:id="rId4"/>
              </a:rPr>
              <a:t>https://en.wikipedia.org/wiki/Fossil_fuel</a:t>
            </a:r>
            <a:r>
              <a:rPr lang="en-GB" sz="1000" b="0" i="0" u="none" strike="noStrike" cap="none">
                <a:solidFill>
                  <a:schemeClr val="lt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chemeClr val="lt1"/>
                </a:solidFill>
                <a:latin typeface="Calibri"/>
                <a:ea typeface="Calibri"/>
                <a:cs typeface="Calibri"/>
                <a:sym typeface="Calibri"/>
              </a:rPr>
              <a:t>By Chad Teer from Coquitlam, France - Flickr.com - image description page, CC BY 2.0, https://commons.wikimedia.org/w/index.php?curid=341183</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4"/>
          <p:cNvSpPr/>
          <p:nvPr/>
        </p:nvSpPr>
        <p:spPr>
          <a:xfrm>
            <a:off x="327546" y="4572000"/>
            <a:ext cx="7058307" cy="1964266"/>
          </a:xfrm>
          <a:prstGeom prst="rect">
            <a:avLst/>
          </a:prstGeom>
          <a:solidFill>
            <a:srgbClr val="0169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16" name="Google Shape;116;p4"/>
          <p:cNvSpPr txBox="1">
            <a:spLocks noGrp="1"/>
          </p:cNvSpPr>
          <p:nvPr>
            <p:ph type="title"/>
          </p:nvPr>
        </p:nvSpPr>
        <p:spPr>
          <a:xfrm>
            <a:off x="524256" y="4767072"/>
            <a:ext cx="6594189" cy="1625210"/>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rgbClr val="FFFFFF"/>
              </a:buClr>
              <a:buSzPts val="4400"/>
              <a:buFont typeface="Calibri"/>
              <a:buNone/>
            </a:pPr>
            <a:r>
              <a:rPr lang="en-GB">
                <a:solidFill>
                  <a:srgbClr val="FFFFFF"/>
                </a:solidFill>
              </a:rPr>
              <a:t>Fuel cells, powering the future?</a:t>
            </a:r>
            <a:endParaRPr/>
          </a:p>
        </p:txBody>
      </p:sp>
      <p:pic>
        <p:nvPicPr>
          <p:cNvPr id="117" name="Google Shape;117;p4"/>
          <p:cNvPicPr preferRelativeResize="0">
            <a:picLocks noGrp="1"/>
          </p:cNvPicPr>
          <p:nvPr>
            <p:ph type="body" idx="2"/>
          </p:nvPr>
        </p:nvPicPr>
        <p:blipFill rotWithShape="1">
          <a:blip r:embed="rId3">
            <a:alphaModFix/>
          </a:blip>
          <a:srcRect t="22409" r="1"/>
          <a:stretch/>
        </p:blipFill>
        <p:spPr>
          <a:xfrm>
            <a:off x="327547" y="321733"/>
            <a:ext cx="7058306" cy="4107392"/>
          </a:xfrm>
          <a:prstGeom prst="rect">
            <a:avLst/>
          </a:prstGeom>
          <a:noFill/>
          <a:ln>
            <a:noFill/>
          </a:ln>
        </p:spPr>
      </p:pic>
      <p:sp>
        <p:nvSpPr>
          <p:cNvPr id="118" name="Google Shape;118;p4"/>
          <p:cNvSpPr/>
          <p:nvPr/>
        </p:nvSpPr>
        <p:spPr>
          <a:xfrm>
            <a:off x="7534655" y="321732"/>
            <a:ext cx="4335613" cy="6214534"/>
          </a:xfrm>
          <a:prstGeom prst="rect">
            <a:avLst/>
          </a:prstGeom>
          <a:solidFill>
            <a:srgbClr val="0169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19" name="Google Shape;119;p4"/>
          <p:cNvSpPr txBox="1">
            <a:spLocks noGrp="1"/>
          </p:cNvSpPr>
          <p:nvPr>
            <p:ph type="body" idx="1"/>
          </p:nvPr>
        </p:nvSpPr>
        <p:spPr>
          <a:xfrm>
            <a:off x="8029319" y="917725"/>
            <a:ext cx="3424739" cy="4852362"/>
          </a:xfrm>
          <a:prstGeom prst="rect">
            <a:avLst/>
          </a:prstGeom>
          <a:noFill/>
          <a:ln>
            <a:noFill/>
          </a:ln>
        </p:spPr>
        <p:txBody>
          <a:bodyPr spcFirstLastPara="1" wrap="square" lIns="91425" tIns="45700" rIns="91425" bIns="45700" anchor="ctr" anchorCtr="0">
            <a:normAutofit/>
          </a:bodyPr>
          <a:lstStyle/>
          <a:p>
            <a:pPr marL="228600" lvl="0" indent="-228600" algn="l" rtl="0">
              <a:lnSpc>
                <a:spcPct val="90000"/>
              </a:lnSpc>
              <a:spcBef>
                <a:spcPts val="0"/>
              </a:spcBef>
              <a:spcAft>
                <a:spcPts val="0"/>
              </a:spcAft>
              <a:buClr>
                <a:srgbClr val="FFFFFF"/>
              </a:buClr>
              <a:buSzPts val="2000"/>
              <a:buChar char="•"/>
            </a:pPr>
            <a:r>
              <a:rPr lang="en-GB" sz="2000">
                <a:solidFill>
                  <a:srgbClr val="FFFFFF"/>
                </a:solidFill>
              </a:rPr>
              <a:t>Fuel cells can have near-zero emissions, are quiet and efficient are safer to dispose of and unlike batteries don’t run down.</a:t>
            </a:r>
            <a:endParaRPr/>
          </a:p>
        </p:txBody>
      </p:sp>
      <p:sp>
        <p:nvSpPr>
          <p:cNvPr id="120" name="Google Shape;120;p4"/>
          <p:cNvSpPr/>
          <p:nvPr/>
        </p:nvSpPr>
        <p:spPr>
          <a:xfrm>
            <a:off x="737942" y="3936900"/>
            <a:ext cx="6096000"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chemeClr val="dk1"/>
                </a:solidFill>
                <a:latin typeface="Calibri"/>
                <a:ea typeface="Calibri"/>
                <a:cs typeface="Calibri"/>
                <a:sym typeface="Calibri"/>
              </a:rPr>
              <a:t>Proton-exchange-membrane fuel cell technology and next-generation fuel cell concepts are being explored for space vehicle applications, such as the Mars Flyer, and for aircraft power and propulsion systems. Credit: NASA</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5"/>
          <p:cNvSpPr txBox="1">
            <a:spLocks noGrp="1"/>
          </p:cNvSpPr>
          <p:nvPr>
            <p:ph type="title"/>
          </p:nvPr>
        </p:nvSpPr>
        <p:spPr>
          <a:xfrm>
            <a:off x="410175" y="1028300"/>
            <a:ext cx="4415100" cy="31152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ts val="2790"/>
              <a:buFont typeface="Calibri"/>
              <a:buNone/>
            </a:pPr>
            <a:r>
              <a:rPr lang="en-GB" sz="2790" b="1">
                <a:solidFill>
                  <a:srgbClr val="FFFFFF"/>
                </a:solidFill>
              </a:rPr>
              <a:t>A fuel cell is a device that produces a voltage continuously when supplied with a fuel and oxygen.</a:t>
            </a:r>
            <a:br>
              <a:rPr lang="en-GB" sz="2790" b="1">
                <a:solidFill>
                  <a:srgbClr val="FFFFFF"/>
                </a:solidFill>
              </a:rPr>
            </a:br>
            <a:br>
              <a:rPr lang="en-GB" sz="2790" b="1">
                <a:solidFill>
                  <a:srgbClr val="FFFFFF"/>
                </a:solidFill>
              </a:rPr>
            </a:br>
            <a:r>
              <a:rPr lang="en-GB" sz="2790" b="1">
                <a:solidFill>
                  <a:srgbClr val="FFFFFF"/>
                </a:solidFill>
              </a:rPr>
              <a:t>In a hydrogen-oxygen fuel cell, hydrogen and oxygen are used to produce a voltage. Water is the only product.</a:t>
            </a:r>
            <a:br>
              <a:rPr lang="en-GB" sz="3959" b="1">
                <a:solidFill>
                  <a:srgbClr val="FFFFFF"/>
                </a:solidFill>
              </a:rPr>
            </a:br>
            <a:br>
              <a:rPr lang="en-GB" sz="3959" b="1">
                <a:solidFill>
                  <a:srgbClr val="FFFFFF"/>
                </a:solidFill>
              </a:rPr>
            </a:br>
            <a:endParaRPr sz="3959" b="1">
              <a:solidFill>
                <a:srgbClr val="FFFFFF"/>
              </a:solidFill>
            </a:endParaRPr>
          </a:p>
        </p:txBody>
      </p:sp>
      <p:pic>
        <p:nvPicPr>
          <p:cNvPr id="126" name="Google Shape;126;p5" descr="A screenshot of a cell phone&#10;&#10;Description automatically generated"/>
          <p:cNvPicPr preferRelativeResize="0"/>
          <p:nvPr/>
        </p:nvPicPr>
        <p:blipFill rotWithShape="1">
          <a:blip r:embed="rId3">
            <a:alphaModFix/>
          </a:blip>
          <a:srcRect/>
          <a:stretch/>
        </p:blipFill>
        <p:spPr>
          <a:xfrm>
            <a:off x="4825275" y="0"/>
            <a:ext cx="3876450" cy="4143426"/>
          </a:xfrm>
          <a:prstGeom prst="rect">
            <a:avLst/>
          </a:prstGeom>
          <a:noFill/>
          <a:ln>
            <a:noFill/>
          </a:ln>
        </p:spPr>
      </p:pic>
      <p:graphicFrame>
        <p:nvGraphicFramePr>
          <p:cNvPr id="127" name="Google Shape;127;p5"/>
          <p:cNvGraphicFramePr/>
          <p:nvPr/>
        </p:nvGraphicFramePr>
        <p:xfrm>
          <a:off x="2803999" y="4631373"/>
          <a:ext cx="3000000" cy="3000000"/>
        </p:xfrm>
        <a:graphic>
          <a:graphicData uri="http://schemas.openxmlformats.org/drawingml/2006/table">
            <a:tbl>
              <a:tblPr firstRow="1" bandRow="1">
                <a:noFill/>
                <a:tableStyleId>{9EC8BBB6-C0CD-41A8-BF22-4D9D932E1142}</a:tableStyleId>
              </a:tblPr>
              <a:tblGrid>
                <a:gridCol w="2528375">
                  <a:extLst>
                    <a:ext uri="{9D8B030D-6E8A-4147-A177-3AD203B41FA5}">
                      <a16:colId xmlns:a16="http://schemas.microsoft.com/office/drawing/2014/main" val="20000"/>
                    </a:ext>
                  </a:extLst>
                </a:gridCol>
                <a:gridCol w="2528375">
                  <a:extLst>
                    <a:ext uri="{9D8B030D-6E8A-4147-A177-3AD203B41FA5}">
                      <a16:colId xmlns:a16="http://schemas.microsoft.com/office/drawing/2014/main" val="20001"/>
                    </a:ext>
                  </a:extLst>
                </a:gridCol>
                <a:gridCol w="2528375">
                  <a:extLst>
                    <a:ext uri="{9D8B030D-6E8A-4147-A177-3AD203B41FA5}">
                      <a16:colId xmlns:a16="http://schemas.microsoft.com/office/drawing/2014/main" val="20002"/>
                    </a:ext>
                  </a:extLst>
                </a:gridCol>
              </a:tblGrid>
              <a:tr h="228600">
                <a:tc>
                  <a:txBody>
                    <a:bodyPr/>
                    <a:lstStyle/>
                    <a:p>
                      <a:pPr marL="0" marR="0" lvl="0" indent="0" algn="r" rtl="0">
                        <a:lnSpc>
                          <a:spcPct val="100000"/>
                        </a:lnSpc>
                        <a:spcBef>
                          <a:spcPts val="0"/>
                        </a:spcBef>
                        <a:spcAft>
                          <a:spcPts val="0"/>
                        </a:spcAft>
                        <a:buClr>
                          <a:srgbClr val="000000"/>
                        </a:buClr>
                        <a:buSzPts val="1800"/>
                        <a:buFont typeface="Arial"/>
                        <a:buNone/>
                      </a:pPr>
                      <a:r>
                        <a:rPr lang="en-GB" sz="1800" b="1" u="none" strike="noStrike" cap="none">
                          <a:solidFill>
                            <a:schemeClr val="dk1"/>
                          </a:solidFill>
                        </a:rPr>
                        <a:t>1.</a:t>
                      </a:r>
                      <a:r>
                        <a:rPr lang="en-GB" sz="1800" u="none" strike="noStrike" cap="none">
                          <a:solidFill>
                            <a:schemeClr val="dk1"/>
                          </a:solidFill>
                        </a:rPr>
                        <a:t> On one side, hydrogen molecules lose electrons and form hydrogen ions:</a:t>
                      </a:r>
                      <a:endParaRPr sz="1400" u="none" strike="noStrike" cap="none"/>
                    </a:p>
                    <a:p>
                      <a:pPr marL="0" marR="0" lvl="0" indent="0" algn="r" rtl="0">
                        <a:lnSpc>
                          <a:spcPct val="100000"/>
                        </a:lnSpc>
                        <a:spcBef>
                          <a:spcPts val="0"/>
                        </a:spcBef>
                        <a:spcAft>
                          <a:spcPts val="0"/>
                        </a:spcAft>
                        <a:buClr>
                          <a:srgbClr val="000000"/>
                        </a:buClr>
                        <a:buSzPts val="1800"/>
                        <a:buFont typeface="Arial"/>
                        <a:buNone/>
                      </a:pPr>
                      <a:r>
                        <a:rPr lang="en-GB" sz="1800" u="none" strike="noStrike" cap="none">
                          <a:solidFill>
                            <a:schemeClr val="dk1"/>
                          </a:solidFill>
                        </a:rPr>
                        <a:t>2H</a:t>
                      </a:r>
                      <a:r>
                        <a:rPr lang="en-GB" sz="1800" u="none" strike="noStrike" cap="none" baseline="-25000">
                          <a:solidFill>
                            <a:schemeClr val="dk1"/>
                          </a:solidFill>
                        </a:rPr>
                        <a:t>2</a:t>
                      </a:r>
                      <a:r>
                        <a:rPr lang="en-GB" sz="1800" u="none" strike="noStrike" cap="none">
                          <a:solidFill>
                            <a:schemeClr val="dk1"/>
                          </a:solidFill>
                        </a:rPr>
                        <a:t> → 4H</a:t>
                      </a:r>
                      <a:r>
                        <a:rPr lang="en-GB" sz="1800" u="none" strike="noStrike" cap="none" baseline="30000">
                          <a:solidFill>
                            <a:schemeClr val="dk1"/>
                          </a:solidFill>
                        </a:rPr>
                        <a:t>+</a:t>
                      </a:r>
                      <a:r>
                        <a:rPr lang="en-GB" sz="1800" u="none" strike="noStrike" cap="none">
                          <a:solidFill>
                            <a:schemeClr val="dk1"/>
                          </a:solidFill>
                        </a:rPr>
                        <a:t> + 4e</a:t>
                      </a:r>
                      <a:r>
                        <a:rPr lang="en-GB" sz="1800" u="none" strike="noStrike" cap="none" baseline="30000">
                          <a:solidFill>
                            <a:schemeClr val="dk1"/>
                          </a:solidFill>
                        </a:rPr>
                        <a:t>-</a:t>
                      </a:r>
                      <a:endParaRPr sz="1800" u="none" strike="noStrike" cap="none">
                        <a:solidFill>
                          <a:schemeClr val="dk1"/>
                        </a:solidFill>
                      </a:endParaRPr>
                    </a:p>
                    <a:p>
                      <a:pPr marL="0" marR="0" lvl="0" indent="0" algn="r" rtl="0">
                        <a:lnSpc>
                          <a:spcPct val="100000"/>
                        </a:lnSpc>
                        <a:spcBef>
                          <a:spcPts val="0"/>
                        </a:spcBef>
                        <a:spcAft>
                          <a:spcPts val="0"/>
                        </a:spcAft>
                        <a:buClr>
                          <a:srgbClr val="000000"/>
                        </a:buClr>
                        <a:buSzPts val="1800"/>
                        <a:buFont typeface="Arial"/>
                        <a:buNone/>
                      </a:pPr>
                      <a:endParaRPr sz="1800" u="none" strike="noStrike" cap="none">
                        <a:solidFill>
                          <a:schemeClr val="dk1"/>
                        </a:solidFill>
                      </a:endParaRPr>
                    </a:p>
                  </a:txBody>
                  <a:tcPr marL="91450" marR="91450" marT="45725" marB="45725">
                    <a:solidFill>
                      <a:schemeClr val="accent4"/>
                    </a:solidFill>
                  </a:tcPr>
                </a:tc>
                <a:tc>
                  <a:txBody>
                    <a:bodyPr/>
                    <a:lstStyle/>
                    <a:p>
                      <a:pPr marL="0" marR="0" lvl="0" indent="0" algn="l" rtl="0">
                        <a:lnSpc>
                          <a:spcPct val="100000"/>
                        </a:lnSpc>
                        <a:spcBef>
                          <a:spcPts val="0"/>
                        </a:spcBef>
                        <a:spcAft>
                          <a:spcPts val="0"/>
                        </a:spcAft>
                        <a:buClr>
                          <a:schemeClr val="dk1"/>
                        </a:buClr>
                        <a:buSzPts val="1800"/>
                        <a:buFont typeface="Calibri"/>
                        <a:buNone/>
                      </a:pPr>
                      <a:r>
                        <a:rPr lang="en-GB" sz="1800" u="none" strike="noStrike" cap="none">
                          <a:solidFill>
                            <a:schemeClr val="dk1"/>
                          </a:solidFill>
                        </a:rPr>
                        <a:t>The two products reach the other side of the cell, hydrogen ions through a membrane and electrons through the electrical circuit.</a:t>
                      </a:r>
                      <a:endParaRPr sz="1400" u="none" strike="noStrike" cap="none"/>
                    </a:p>
                    <a:p>
                      <a:pPr marL="0" marR="0" lvl="0" indent="0" algn="l" rtl="0">
                        <a:lnSpc>
                          <a:spcPct val="100000"/>
                        </a:lnSpc>
                        <a:spcBef>
                          <a:spcPts val="0"/>
                        </a:spcBef>
                        <a:spcAft>
                          <a:spcPts val="0"/>
                        </a:spcAft>
                        <a:buClr>
                          <a:srgbClr val="000000"/>
                        </a:buClr>
                        <a:buSzPts val="1800"/>
                        <a:buFont typeface="Arial"/>
                        <a:buNone/>
                      </a:pPr>
                      <a:endParaRPr sz="1800" u="none" strike="noStrike" cap="none">
                        <a:solidFill>
                          <a:schemeClr val="dk1"/>
                        </a:solidFill>
                      </a:endParaRPr>
                    </a:p>
                  </a:txBody>
                  <a:tcPr marL="91450" marR="91450" marT="45725" marB="45725">
                    <a:solidFill>
                      <a:srgbClr val="FF0000"/>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GB" sz="1800" b="1" u="none" strike="noStrike" cap="none">
                          <a:solidFill>
                            <a:schemeClr val="dk1"/>
                          </a:solidFill>
                        </a:rPr>
                        <a:t>2.</a:t>
                      </a:r>
                      <a:r>
                        <a:rPr lang="en-GB" sz="1800" u="none" strike="noStrike" cap="none">
                          <a:solidFill>
                            <a:schemeClr val="dk1"/>
                          </a:solidFill>
                        </a:rPr>
                        <a:t> On the other side, hydrogen ions react with oxygen molecules and electrons to form water:</a:t>
                      </a:r>
                      <a:endParaRPr sz="1400" u="none" strike="noStrike" cap="none"/>
                    </a:p>
                    <a:p>
                      <a:pPr marL="0" marR="0" lvl="0" indent="0" algn="l" rtl="0">
                        <a:lnSpc>
                          <a:spcPct val="100000"/>
                        </a:lnSpc>
                        <a:spcBef>
                          <a:spcPts val="0"/>
                        </a:spcBef>
                        <a:spcAft>
                          <a:spcPts val="0"/>
                        </a:spcAft>
                        <a:buClr>
                          <a:srgbClr val="000000"/>
                        </a:buClr>
                        <a:buSzPts val="1800"/>
                        <a:buFont typeface="Arial"/>
                        <a:buNone/>
                      </a:pPr>
                      <a:r>
                        <a:rPr lang="en-GB" sz="1800" u="none" strike="noStrike" cap="none">
                          <a:solidFill>
                            <a:schemeClr val="dk1"/>
                          </a:solidFill>
                        </a:rPr>
                        <a:t>4H</a:t>
                      </a:r>
                      <a:r>
                        <a:rPr lang="en-GB" sz="1800" u="none" strike="noStrike" cap="none" baseline="30000">
                          <a:solidFill>
                            <a:schemeClr val="dk1"/>
                          </a:solidFill>
                        </a:rPr>
                        <a:t>+</a:t>
                      </a:r>
                      <a:r>
                        <a:rPr lang="en-GB" sz="1800" u="none" strike="noStrike" cap="none">
                          <a:solidFill>
                            <a:schemeClr val="dk1"/>
                          </a:solidFill>
                        </a:rPr>
                        <a:t> + O</a:t>
                      </a:r>
                      <a:r>
                        <a:rPr lang="en-GB" sz="1800" u="none" strike="noStrike" cap="none" baseline="-25000">
                          <a:solidFill>
                            <a:schemeClr val="dk1"/>
                          </a:solidFill>
                        </a:rPr>
                        <a:t>2</a:t>
                      </a:r>
                      <a:r>
                        <a:rPr lang="en-GB" sz="1800" u="none" strike="noStrike" cap="none">
                          <a:solidFill>
                            <a:schemeClr val="dk1"/>
                          </a:solidFill>
                        </a:rPr>
                        <a:t> + 4e</a:t>
                      </a:r>
                      <a:r>
                        <a:rPr lang="en-GB" sz="1800" u="none" strike="noStrike" cap="none" baseline="30000">
                          <a:solidFill>
                            <a:schemeClr val="dk1"/>
                          </a:solidFill>
                        </a:rPr>
                        <a:t>-</a:t>
                      </a:r>
                      <a:r>
                        <a:rPr lang="en-GB" sz="1800" u="none" strike="noStrike" cap="none">
                          <a:solidFill>
                            <a:schemeClr val="dk1"/>
                          </a:solidFill>
                        </a:rPr>
                        <a:t> → 2H</a:t>
                      </a:r>
                      <a:r>
                        <a:rPr lang="en-GB" sz="1800" u="none" strike="noStrike" cap="none" baseline="-25000">
                          <a:solidFill>
                            <a:schemeClr val="dk1"/>
                          </a:solidFill>
                        </a:rPr>
                        <a:t>2</a:t>
                      </a:r>
                      <a:r>
                        <a:rPr lang="en-GB" sz="1800" u="none" strike="noStrike" cap="none">
                          <a:solidFill>
                            <a:schemeClr val="dk1"/>
                          </a:solidFill>
                        </a:rPr>
                        <a:t>O</a:t>
                      </a:r>
                      <a:endParaRPr sz="1400" u="none" strike="noStrike" cap="none"/>
                    </a:p>
                    <a:p>
                      <a:pPr marL="0" marR="0" lvl="0" indent="0" algn="l" rtl="0">
                        <a:lnSpc>
                          <a:spcPct val="100000"/>
                        </a:lnSpc>
                        <a:spcBef>
                          <a:spcPts val="0"/>
                        </a:spcBef>
                        <a:spcAft>
                          <a:spcPts val="0"/>
                        </a:spcAft>
                        <a:buClr>
                          <a:srgbClr val="000000"/>
                        </a:buClr>
                        <a:buSzPts val="1800"/>
                        <a:buFont typeface="Arial"/>
                        <a:buNone/>
                      </a:pPr>
                      <a:endParaRPr sz="1800" u="none" strike="noStrike" cap="none">
                        <a:solidFill>
                          <a:schemeClr val="dk1"/>
                        </a:solidFill>
                      </a:endParaRPr>
                    </a:p>
                  </a:txBody>
                  <a:tcPr marL="91450" marR="91450" marT="45725" marB="45725">
                    <a:solidFill>
                      <a:srgbClr val="00B0F0"/>
                    </a:solidFill>
                  </a:tcPr>
                </a:tc>
                <a:extLst>
                  <a:ext uri="{0D108BD9-81ED-4DB2-BD59-A6C34878D82A}">
                    <a16:rowId xmlns:a16="http://schemas.microsoft.com/office/drawing/2014/main" val="10000"/>
                  </a:ext>
                </a:extLst>
              </a:tr>
            </a:tbl>
          </a:graphicData>
        </a:graphic>
      </p:graphicFrame>
      <p:sp>
        <p:nvSpPr>
          <p:cNvPr id="128" name="Google Shape;128;p5"/>
          <p:cNvSpPr txBox="1"/>
          <p:nvPr/>
        </p:nvSpPr>
        <p:spPr>
          <a:xfrm>
            <a:off x="3489051" y="4237384"/>
            <a:ext cx="6653755"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FFFFFF"/>
                </a:solidFill>
                <a:latin typeface="Calibri"/>
                <a:ea typeface="Calibri"/>
                <a:cs typeface="Calibri"/>
                <a:sym typeface="Calibri"/>
              </a:rPr>
              <a:t>Two separate reactions happen, one on each side of the fuel cell.</a:t>
            </a:r>
            <a:endParaRPr sz="1400" b="0" i="0" u="none" strike="noStrike" cap="none">
              <a:solidFill>
                <a:srgbClr val="FFFFFF"/>
              </a:solidFill>
              <a:latin typeface="Arial"/>
              <a:ea typeface="Arial"/>
              <a:cs typeface="Arial"/>
              <a:sym typeface="Arial"/>
            </a:endParaRPr>
          </a:p>
        </p:txBody>
      </p:sp>
      <p:sp>
        <p:nvSpPr>
          <p:cNvPr id="129" name="Google Shape;129;p5"/>
          <p:cNvSpPr/>
          <p:nvPr/>
        </p:nvSpPr>
        <p:spPr>
          <a:xfrm>
            <a:off x="9300651" y="1202329"/>
            <a:ext cx="1487400" cy="2641200"/>
          </a:xfrm>
          <a:prstGeom prst="rect">
            <a:avLst/>
          </a:prstGeom>
          <a:solidFill>
            <a:srgbClr val="01693F"/>
          </a:solidFill>
          <a:ln w="12700" cap="flat" cmpd="sng">
            <a:solidFill>
              <a:srgbClr val="0169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alibri"/>
                <a:ea typeface="Calibri"/>
                <a:cs typeface="Calibri"/>
                <a:sym typeface="Calibri"/>
              </a:rPr>
              <a:t>Write a balanced equation for the overall reaction in a hydrogen-oxygen fuel cell.  </a:t>
            </a:r>
            <a:endParaRPr sz="1400" b="0" i="0" u="none" strike="noStrike" cap="none">
              <a:solidFill>
                <a:srgbClr val="000000"/>
              </a:solidFill>
              <a:latin typeface="Arial"/>
              <a:ea typeface="Arial"/>
              <a:cs typeface="Arial"/>
              <a:sym typeface="Arial"/>
            </a:endParaRPr>
          </a:p>
        </p:txBody>
      </p:sp>
      <p:sp>
        <p:nvSpPr>
          <p:cNvPr id="130" name="Google Shape;130;p5"/>
          <p:cNvSpPr/>
          <p:nvPr/>
        </p:nvSpPr>
        <p:spPr>
          <a:xfrm>
            <a:off x="0" y="6073175"/>
            <a:ext cx="2804100" cy="784800"/>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1000"/>
              <a:buFont typeface="Arial"/>
              <a:buNone/>
            </a:pPr>
            <a:r>
              <a:rPr lang="en-GB" sz="1000" b="0" i="0" u="none" strike="noStrike" cap="none">
                <a:solidFill>
                  <a:srgbClr val="000000"/>
                </a:solidFill>
                <a:latin typeface="Calibri"/>
                <a:ea typeface="Calibri"/>
                <a:cs typeface="Calibri"/>
                <a:sym typeface="Calibri"/>
              </a:rPr>
              <a:t>By R.Dervisoglu - Own work, based on http://en.wikipedia.org/wiki/File:Solid_oxide_fuel_cell.svg, Public Domain, https://commons.wikimedia.org/w/index.php?curid=19314043</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139700" algn="l" rtl="0">
              <a:lnSpc>
                <a:spcPct val="90000"/>
              </a:lnSpc>
              <a:spcBef>
                <a:spcPts val="1000"/>
              </a:spcBef>
              <a:spcAft>
                <a:spcPts val="0"/>
              </a:spcAft>
              <a:buClr>
                <a:schemeClr val="dk1"/>
              </a:buClr>
              <a:buSzPts val="1400"/>
              <a:buNone/>
            </a:pPr>
            <a:endParaRPr sz="1400"/>
          </a:p>
          <a:p>
            <a:pPr marL="228600" lvl="0" indent="-139700" algn="l" rtl="0">
              <a:lnSpc>
                <a:spcPct val="90000"/>
              </a:lnSpc>
              <a:spcBef>
                <a:spcPts val="1000"/>
              </a:spcBef>
              <a:spcAft>
                <a:spcPts val="0"/>
              </a:spcAft>
              <a:buClr>
                <a:schemeClr val="dk1"/>
              </a:buClr>
              <a:buSzPts val="1400"/>
              <a:buNone/>
            </a:pPr>
            <a:endParaRPr sz="1400"/>
          </a:p>
          <a:p>
            <a:pPr marL="228600" lvl="0" indent="-139700" algn="l" rtl="0">
              <a:lnSpc>
                <a:spcPct val="90000"/>
              </a:lnSpc>
              <a:spcBef>
                <a:spcPts val="1000"/>
              </a:spcBef>
              <a:spcAft>
                <a:spcPts val="0"/>
              </a:spcAft>
              <a:buClr>
                <a:schemeClr val="dk1"/>
              </a:buClr>
              <a:buSzPts val="1400"/>
              <a:buNone/>
            </a:pPr>
            <a:endParaRPr sz="1400"/>
          </a:p>
          <a:p>
            <a:pPr marL="228600" lvl="0" indent="-139700" algn="l" rtl="0">
              <a:lnSpc>
                <a:spcPct val="90000"/>
              </a:lnSpc>
              <a:spcBef>
                <a:spcPts val="1000"/>
              </a:spcBef>
              <a:spcAft>
                <a:spcPts val="0"/>
              </a:spcAft>
              <a:buClr>
                <a:schemeClr val="dk1"/>
              </a:buClr>
              <a:buSzPts val="1400"/>
              <a:buNone/>
            </a:pPr>
            <a:endParaRPr sz="1400"/>
          </a:p>
          <a:p>
            <a:pPr marL="228600" lvl="0" indent="-139700" algn="l" rtl="0">
              <a:lnSpc>
                <a:spcPct val="90000"/>
              </a:lnSpc>
              <a:spcBef>
                <a:spcPts val="1000"/>
              </a:spcBef>
              <a:spcAft>
                <a:spcPts val="0"/>
              </a:spcAft>
              <a:buClr>
                <a:schemeClr val="dk1"/>
              </a:buClr>
              <a:buSzPts val="1400"/>
              <a:buNone/>
            </a:pPr>
            <a:endParaRPr sz="1400"/>
          </a:p>
        </p:txBody>
      </p:sp>
      <p:pic>
        <p:nvPicPr>
          <p:cNvPr id="136" name="Google Shape;136;p6" descr="A screenshot of a cell phone screen with text&#10;&#10;Description automatically generated"/>
          <p:cNvPicPr preferRelativeResize="0"/>
          <p:nvPr/>
        </p:nvPicPr>
        <p:blipFill rotWithShape="1">
          <a:blip r:embed="rId3">
            <a:alphaModFix/>
          </a:blip>
          <a:srcRect/>
          <a:stretch/>
        </p:blipFill>
        <p:spPr>
          <a:xfrm>
            <a:off x="2286000" y="254000"/>
            <a:ext cx="7620000" cy="6238875"/>
          </a:xfrm>
          <a:prstGeom prst="rect">
            <a:avLst/>
          </a:prstGeom>
          <a:noFill/>
          <a:ln>
            <a:noFill/>
          </a:ln>
        </p:spPr>
      </p:pic>
      <p:sp>
        <p:nvSpPr>
          <p:cNvPr id="137" name="Google Shape;137;p6"/>
          <p:cNvSpPr txBox="1"/>
          <p:nvPr/>
        </p:nvSpPr>
        <p:spPr>
          <a:xfrm>
            <a:off x="1856095" y="6492875"/>
            <a:ext cx="8874545"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chemeClr val="dk1"/>
                </a:solidFill>
                <a:latin typeface="Calibri"/>
                <a:ea typeface="Calibri"/>
                <a:cs typeface="Calibri"/>
                <a:sym typeface="Calibri"/>
              </a:rPr>
              <a:t>By Jafet at English Wikipedia - Transferred from en.wikipedia to Commons by Kpengboy., Public Domain, https://commons.wikimedia.org/w/index.php?curid=8680999</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sz="4800" b="1">
                <a:solidFill>
                  <a:srgbClr val="FFFFFF"/>
                </a:solidFill>
              </a:rPr>
              <a:t>What a waste!</a:t>
            </a:r>
            <a:endParaRPr sz="4800" b="1">
              <a:solidFill>
                <a:srgbClr val="FFFFFF"/>
              </a:solidFill>
            </a:endParaRPr>
          </a:p>
        </p:txBody>
      </p:sp>
      <p:grpSp>
        <p:nvGrpSpPr>
          <p:cNvPr id="143" name="Google Shape;143;p7"/>
          <p:cNvGrpSpPr/>
          <p:nvPr/>
        </p:nvGrpSpPr>
        <p:grpSpPr>
          <a:xfrm>
            <a:off x="842821" y="2571191"/>
            <a:ext cx="10506357" cy="2860204"/>
            <a:chOff x="4621" y="745566"/>
            <a:chExt cx="10506357" cy="2860204"/>
          </a:xfrm>
        </p:grpSpPr>
        <p:sp>
          <p:nvSpPr>
            <p:cNvPr id="144" name="Google Shape;144;p7"/>
            <p:cNvSpPr/>
            <p:nvPr/>
          </p:nvSpPr>
          <p:spPr>
            <a:xfrm>
              <a:off x="4621" y="745566"/>
              <a:ext cx="2020453" cy="2860204"/>
            </a:xfrm>
            <a:prstGeom prst="roundRect">
              <a:avLst>
                <a:gd name="adj" fmla="val 10000"/>
              </a:avLst>
            </a:prstGeom>
            <a:solidFill>
              <a:srgbClr val="01693F"/>
            </a:solidFill>
            <a:ln w="1270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 name="Google Shape;145;p7"/>
            <p:cNvSpPr txBox="1"/>
            <p:nvPr/>
          </p:nvSpPr>
          <p:spPr>
            <a:xfrm>
              <a:off x="63798" y="804743"/>
              <a:ext cx="1902099" cy="2741850"/>
            </a:xfrm>
            <a:prstGeom prst="rect">
              <a:avLst/>
            </a:prstGeom>
            <a:solidFill>
              <a:srgbClr val="01693F"/>
            </a:solid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Clr>
                  <a:schemeClr val="lt1"/>
                </a:buClr>
                <a:buSzPts val="1700"/>
                <a:buFont typeface="Calibri"/>
                <a:buNone/>
              </a:pPr>
              <a:r>
                <a:rPr lang="en-GB" sz="1700" b="0" i="0" u="none" strike="noStrike" cap="none">
                  <a:solidFill>
                    <a:schemeClr val="lt1"/>
                  </a:solidFill>
                  <a:latin typeface="Calibri"/>
                  <a:ea typeface="Calibri"/>
                  <a:cs typeface="Calibri"/>
                  <a:sym typeface="Calibri"/>
                </a:rPr>
                <a:t>World wide we produce 6.4 </a:t>
              </a:r>
              <a:r>
                <a:rPr lang="en-GB" sz="1700" b="0" i="1" u="none" strike="noStrike" cap="none">
                  <a:solidFill>
                    <a:schemeClr val="lt1"/>
                  </a:solidFill>
                  <a:latin typeface="Calibri"/>
                  <a:ea typeface="Calibri"/>
                  <a:cs typeface="Calibri"/>
                  <a:sym typeface="Calibri"/>
                </a:rPr>
                <a:t>trillion</a:t>
              </a:r>
              <a:r>
                <a:rPr lang="en-GB" sz="1700" b="0" i="0" u="none" strike="noStrike" cap="none">
                  <a:solidFill>
                    <a:schemeClr val="lt1"/>
                  </a:solidFill>
                  <a:latin typeface="Calibri"/>
                  <a:ea typeface="Calibri"/>
                  <a:cs typeface="Calibri"/>
                  <a:sym typeface="Calibri"/>
                </a:rPr>
                <a:t> litres of urine!. </a:t>
              </a:r>
              <a:endParaRPr sz="1700" b="0" i="0" u="none" strike="noStrike" cap="none">
                <a:solidFill>
                  <a:schemeClr val="lt1"/>
                </a:solidFill>
                <a:latin typeface="Calibri"/>
                <a:ea typeface="Calibri"/>
                <a:cs typeface="Calibri"/>
                <a:sym typeface="Calibri"/>
              </a:endParaRPr>
            </a:p>
          </p:txBody>
        </p:sp>
        <p:sp>
          <p:nvSpPr>
            <p:cNvPr id="146" name="Google Shape;146;p7"/>
            <p:cNvSpPr/>
            <p:nvPr/>
          </p:nvSpPr>
          <p:spPr>
            <a:xfrm>
              <a:off x="2227119" y="1925132"/>
              <a:ext cx="428336" cy="501072"/>
            </a:xfrm>
            <a:prstGeom prst="rightArrow">
              <a:avLst>
                <a:gd name="adj1" fmla="val 60000"/>
                <a:gd name="adj2" fmla="val 50000"/>
              </a:avLst>
            </a:prstGeom>
            <a:solidFill>
              <a:srgbClr val="01693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147;p7"/>
            <p:cNvSpPr txBox="1"/>
            <p:nvPr/>
          </p:nvSpPr>
          <p:spPr>
            <a:xfrm>
              <a:off x="2227119" y="2025346"/>
              <a:ext cx="299835" cy="300644"/>
            </a:xfrm>
            <a:prstGeom prst="rect">
              <a:avLst/>
            </a:prstGeom>
            <a:solidFill>
              <a:srgbClr val="01693F"/>
            </a:solid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400"/>
                <a:buFont typeface="Calibri"/>
                <a:buNone/>
              </a:pPr>
              <a:endParaRPr sz="1400" b="0" i="0" u="none" strike="noStrike" cap="none">
                <a:solidFill>
                  <a:schemeClr val="lt1"/>
                </a:solidFill>
                <a:latin typeface="Calibri"/>
                <a:ea typeface="Calibri"/>
                <a:cs typeface="Calibri"/>
                <a:sym typeface="Calibri"/>
              </a:endParaRPr>
            </a:p>
          </p:txBody>
        </p:sp>
        <p:sp>
          <p:nvSpPr>
            <p:cNvPr id="148" name="Google Shape;148;p7"/>
            <p:cNvSpPr/>
            <p:nvPr/>
          </p:nvSpPr>
          <p:spPr>
            <a:xfrm>
              <a:off x="2833255" y="745566"/>
              <a:ext cx="2020453" cy="2860204"/>
            </a:xfrm>
            <a:prstGeom prst="roundRect">
              <a:avLst>
                <a:gd name="adj" fmla="val 10000"/>
              </a:avLst>
            </a:prstGeom>
            <a:solidFill>
              <a:srgbClr val="01693F"/>
            </a:solidFill>
            <a:ln w="1270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p7"/>
            <p:cNvSpPr txBox="1"/>
            <p:nvPr/>
          </p:nvSpPr>
          <p:spPr>
            <a:xfrm>
              <a:off x="2892432" y="804743"/>
              <a:ext cx="1902099" cy="2741850"/>
            </a:xfrm>
            <a:prstGeom prst="rect">
              <a:avLst/>
            </a:prstGeom>
            <a:solidFill>
              <a:srgbClr val="01693F"/>
            </a:solid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Clr>
                  <a:schemeClr val="lt1"/>
                </a:buClr>
                <a:buSzPts val="1700"/>
                <a:buFont typeface="Calibri"/>
                <a:buNone/>
              </a:pPr>
              <a:r>
                <a:rPr lang="en-GB" sz="1700" b="0" i="0" u="none" strike="noStrike" cap="none">
                  <a:solidFill>
                    <a:schemeClr val="lt1"/>
                  </a:solidFill>
                  <a:latin typeface="Calibri"/>
                  <a:ea typeface="Calibri"/>
                  <a:cs typeface="Calibri"/>
                  <a:sym typeface="Calibri"/>
                </a:rPr>
                <a:t>The sewage is collected and then treated or disposed of. </a:t>
              </a:r>
              <a:endParaRPr sz="1700" b="0" i="0" u="none" strike="noStrike" cap="none">
                <a:solidFill>
                  <a:schemeClr val="lt1"/>
                </a:solidFill>
                <a:latin typeface="Calibri"/>
                <a:ea typeface="Calibri"/>
                <a:cs typeface="Calibri"/>
                <a:sym typeface="Calibri"/>
              </a:endParaRPr>
            </a:p>
          </p:txBody>
        </p:sp>
        <p:sp>
          <p:nvSpPr>
            <p:cNvPr id="150" name="Google Shape;150;p7"/>
            <p:cNvSpPr/>
            <p:nvPr/>
          </p:nvSpPr>
          <p:spPr>
            <a:xfrm>
              <a:off x="5055754" y="1925132"/>
              <a:ext cx="428336" cy="501072"/>
            </a:xfrm>
            <a:prstGeom prst="rightArrow">
              <a:avLst>
                <a:gd name="adj1" fmla="val 60000"/>
                <a:gd name="adj2" fmla="val 50000"/>
              </a:avLst>
            </a:prstGeom>
            <a:solidFill>
              <a:srgbClr val="01693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 name="Google Shape;151;p7"/>
            <p:cNvSpPr txBox="1"/>
            <p:nvPr/>
          </p:nvSpPr>
          <p:spPr>
            <a:xfrm>
              <a:off x="5055754" y="2025346"/>
              <a:ext cx="299835" cy="300644"/>
            </a:xfrm>
            <a:prstGeom prst="rect">
              <a:avLst/>
            </a:prstGeom>
            <a:solidFill>
              <a:srgbClr val="01693F"/>
            </a:solid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400"/>
                <a:buFont typeface="Calibri"/>
                <a:buNone/>
              </a:pPr>
              <a:endParaRPr sz="1400" b="0" i="0" u="none" strike="noStrike" cap="none">
                <a:solidFill>
                  <a:schemeClr val="lt1"/>
                </a:solidFill>
                <a:latin typeface="Calibri"/>
                <a:ea typeface="Calibri"/>
                <a:cs typeface="Calibri"/>
                <a:sym typeface="Calibri"/>
              </a:endParaRPr>
            </a:p>
          </p:txBody>
        </p:sp>
        <p:sp>
          <p:nvSpPr>
            <p:cNvPr id="152" name="Google Shape;152;p7"/>
            <p:cNvSpPr/>
            <p:nvPr/>
          </p:nvSpPr>
          <p:spPr>
            <a:xfrm>
              <a:off x="5661890" y="745566"/>
              <a:ext cx="2020453" cy="2860204"/>
            </a:xfrm>
            <a:prstGeom prst="roundRect">
              <a:avLst>
                <a:gd name="adj" fmla="val 10000"/>
              </a:avLst>
            </a:prstGeom>
            <a:solidFill>
              <a:srgbClr val="01693F"/>
            </a:solidFill>
            <a:ln w="1270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 name="Google Shape;153;p7"/>
            <p:cNvSpPr txBox="1"/>
            <p:nvPr/>
          </p:nvSpPr>
          <p:spPr>
            <a:xfrm>
              <a:off x="5721067" y="804743"/>
              <a:ext cx="1902099" cy="2741850"/>
            </a:xfrm>
            <a:prstGeom prst="rect">
              <a:avLst/>
            </a:prstGeom>
            <a:solidFill>
              <a:srgbClr val="01693F"/>
            </a:solid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Clr>
                  <a:schemeClr val="lt1"/>
                </a:buClr>
                <a:buSzPts val="1700"/>
                <a:buFont typeface="Calibri"/>
                <a:buNone/>
              </a:pPr>
              <a:r>
                <a:rPr lang="en-GB" sz="1700" b="0" i="0" u="none" strike="noStrike" cap="none">
                  <a:solidFill>
                    <a:schemeClr val="lt1"/>
                  </a:solidFill>
                  <a:latin typeface="Calibri"/>
                  <a:ea typeface="Calibri"/>
                  <a:cs typeface="Calibri"/>
                  <a:sym typeface="Calibri"/>
                </a:rPr>
                <a:t>But what if, along the way, there w</a:t>
              </a:r>
              <a:r>
                <a:rPr lang="en-GB" sz="1700">
                  <a:solidFill>
                    <a:schemeClr val="lt1"/>
                  </a:solidFill>
                  <a:latin typeface="Calibri"/>
                  <a:ea typeface="Calibri"/>
                  <a:cs typeface="Calibri"/>
                  <a:sym typeface="Calibri"/>
                </a:rPr>
                <a:t>as a means </a:t>
              </a:r>
              <a:r>
                <a:rPr lang="en-GB" sz="1700" b="0" i="0" u="none" strike="noStrike" cap="none">
                  <a:solidFill>
                    <a:schemeClr val="lt1"/>
                  </a:solidFill>
                  <a:latin typeface="Calibri"/>
                  <a:ea typeface="Calibri"/>
                  <a:cs typeface="Calibri"/>
                  <a:sym typeface="Calibri"/>
                </a:rPr>
                <a:t>to make th</a:t>
              </a:r>
              <a:r>
                <a:rPr lang="en-GB" sz="1700">
                  <a:solidFill>
                    <a:schemeClr val="lt1"/>
                  </a:solidFill>
                  <a:latin typeface="Calibri"/>
                  <a:ea typeface="Calibri"/>
                  <a:cs typeface="Calibri"/>
                  <a:sym typeface="Calibri"/>
                </a:rPr>
                <a:t>e </a:t>
              </a:r>
              <a:r>
                <a:rPr lang="en-GB" sz="1700" b="0" i="0" u="none" strike="noStrike" cap="none">
                  <a:solidFill>
                    <a:schemeClr val="lt1"/>
                  </a:solidFill>
                  <a:latin typeface="Calibri"/>
                  <a:ea typeface="Calibri"/>
                  <a:cs typeface="Calibri"/>
                  <a:sym typeface="Calibri"/>
                </a:rPr>
                <a:t> sewage do something useful? Human urine is rich in nutrients, and some bacteria actually thrive on eating those nutrients. </a:t>
              </a:r>
              <a:endParaRPr sz="1700" b="0" i="0" u="none" strike="noStrike" cap="none">
                <a:solidFill>
                  <a:schemeClr val="lt1"/>
                </a:solidFill>
                <a:latin typeface="Calibri"/>
                <a:ea typeface="Calibri"/>
                <a:cs typeface="Calibri"/>
                <a:sym typeface="Calibri"/>
              </a:endParaRPr>
            </a:p>
          </p:txBody>
        </p:sp>
        <p:sp>
          <p:nvSpPr>
            <p:cNvPr id="154" name="Google Shape;154;p7"/>
            <p:cNvSpPr/>
            <p:nvPr/>
          </p:nvSpPr>
          <p:spPr>
            <a:xfrm>
              <a:off x="7884389" y="1925132"/>
              <a:ext cx="428336" cy="501072"/>
            </a:xfrm>
            <a:prstGeom prst="rightArrow">
              <a:avLst>
                <a:gd name="adj1" fmla="val 60000"/>
                <a:gd name="adj2" fmla="val 50000"/>
              </a:avLst>
            </a:prstGeom>
            <a:solidFill>
              <a:srgbClr val="01693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 name="Google Shape;155;p7"/>
            <p:cNvSpPr txBox="1"/>
            <p:nvPr/>
          </p:nvSpPr>
          <p:spPr>
            <a:xfrm>
              <a:off x="7884389" y="2025346"/>
              <a:ext cx="299835" cy="300644"/>
            </a:xfrm>
            <a:prstGeom prst="rect">
              <a:avLst/>
            </a:prstGeom>
            <a:solidFill>
              <a:srgbClr val="01693F"/>
            </a:solid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400"/>
                <a:buFont typeface="Calibri"/>
                <a:buNone/>
              </a:pPr>
              <a:endParaRPr sz="1400" b="0" i="0" u="none" strike="noStrike" cap="none">
                <a:solidFill>
                  <a:schemeClr val="lt1"/>
                </a:solidFill>
                <a:latin typeface="Calibri"/>
                <a:ea typeface="Calibri"/>
                <a:cs typeface="Calibri"/>
                <a:sym typeface="Calibri"/>
              </a:endParaRPr>
            </a:p>
          </p:txBody>
        </p:sp>
        <p:sp>
          <p:nvSpPr>
            <p:cNvPr id="156" name="Google Shape;156;p7"/>
            <p:cNvSpPr/>
            <p:nvPr/>
          </p:nvSpPr>
          <p:spPr>
            <a:xfrm>
              <a:off x="8490525" y="745566"/>
              <a:ext cx="2020453" cy="2860204"/>
            </a:xfrm>
            <a:prstGeom prst="roundRect">
              <a:avLst>
                <a:gd name="adj" fmla="val 10000"/>
              </a:avLst>
            </a:prstGeom>
            <a:solidFill>
              <a:srgbClr val="01693F"/>
            </a:solidFill>
            <a:ln w="1270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 name="Google Shape;157;p7"/>
            <p:cNvSpPr txBox="1"/>
            <p:nvPr/>
          </p:nvSpPr>
          <p:spPr>
            <a:xfrm>
              <a:off x="8549702" y="804743"/>
              <a:ext cx="1902099" cy="2741850"/>
            </a:xfrm>
            <a:prstGeom prst="rect">
              <a:avLst/>
            </a:prstGeom>
            <a:solidFill>
              <a:srgbClr val="01693F"/>
            </a:solid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Clr>
                  <a:schemeClr val="lt1"/>
                </a:buClr>
                <a:buSzPts val="1700"/>
                <a:buFont typeface="Calibri"/>
                <a:buNone/>
              </a:pPr>
              <a:r>
                <a:rPr lang="en-GB" sz="1700" b="0" i="0" u="none" strike="noStrike" cap="none">
                  <a:solidFill>
                    <a:schemeClr val="lt1"/>
                  </a:solidFill>
                  <a:latin typeface="Calibri"/>
                  <a:ea typeface="Calibri"/>
                  <a:cs typeface="Calibri"/>
                  <a:sym typeface="Calibri"/>
                </a:rPr>
                <a:t>Scientists have been showing how human urine can be used to generate electricity in a </a:t>
              </a:r>
              <a:r>
                <a:rPr lang="en-GB" sz="1700" b="0" i="0" u="none" strike="noStrike" cap="none">
                  <a:solidFill>
                    <a:srgbClr val="FFFF00"/>
                  </a:solidFill>
                  <a:latin typeface="Calibri"/>
                  <a:ea typeface="Calibri"/>
                  <a:cs typeface="Calibri"/>
                  <a:sym typeface="Calibri"/>
                </a:rPr>
                <a:t>microbial fuel cell </a:t>
              </a:r>
              <a:r>
                <a:rPr lang="en-GB" sz="1700" b="0" i="0" u="none" strike="noStrike" cap="none">
                  <a:solidFill>
                    <a:schemeClr val="lt1"/>
                  </a:solidFill>
                  <a:latin typeface="Calibri"/>
                  <a:ea typeface="Calibri"/>
                  <a:cs typeface="Calibri"/>
                  <a:sym typeface="Calibri"/>
                </a:rPr>
                <a:t>which can be produced for about £1.</a:t>
              </a:r>
              <a:endParaRPr sz="1700" b="0" i="0" u="none" strike="noStrike" cap="none">
                <a:solidFill>
                  <a:schemeClr val="lt1"/>
                </a:solidFill>
                <a:latin typeface="Calibri"/>
                <a:ea typeface="Calibri"/>
                <a:cs typeface="Calibri"/>
                <a:sym typeface="Calibri"/>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162" name="Google Shape;162;p8" title="Pee Power Urinal at the University of the West of England"/>
          <p:cNvPicPr preferRelativeResize="0">
            <a:picLocks noGrp="1"/>
          </p:cNvPicPr>
          <p:nvPr>
            <p:ph type="body" idx="1"/>
          </p:nvPr>
        </p:nvPicPr>
        <p:blipFill rotWithShape="1">
          <a:blip r:embed="rId3">
            <a:alphaModFix/>
          </a:blip>
          <a:srcRect/>
          <a:stretch/>
        </p:blipFill>
        <p:spPr>
          <a:xfrm>
            <a:off x="800834" y="385502"/>
            <a:ext cx="10461900" cy="5884800"/>
          </a:xfrm>
          <a:prstGeom prst="rect">
            <a:avLst/>
          </a:prstGeom>
          <a:noFill/>
          <a:ln>
            <a:noFill/>
          </a:ln>
        </p:spPr>
      </p:pic>
      <p:sp>
        <p:nvSpPr>
          <p:cNvPr id="163" name="Google Shape;163;p8"/>
          <p:cNvSpPr txBox="1">
            <a:spLocks noGrp="1"/>
          </p:cNvSpPr>
          <p:nvPr>
            <p:ph type="title"/>
          </p:nvPr>
        </p:nvSpPr>
        <p:spPr>
          <a:xfrm>
            <a:off x="2478507" y="174056"/>
            <a:ext cx="614574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00"/>
              </a:buClr>
              <a:buSzPts val="4400"/>
              <a:buFont typeface="Calibri"/>
              <a:buNone/>
            </a:pPr>
            <a:r>
              <a:rPr lang="en-GB">
                <a:solidFill>
                  <a:srgbClr val="FFFF00"/>
                </a:solidFill>
              </a:rPr>
              <a:t>Pee Powered fuel cells.</a:t>
            </a:r>
            <a:endParaRPr/>
          </a:p>
        </p:txBody>
      </p:sp>
      <p:sp>
        <p:nvSpPr>
          <p:cNvPr id="164" name="Google Shape;164;p8"/>
          <p:cNvSpPr txBox="1"/>
          <p:nvPr/>
        </p:nvSpPr>
        <p:spPr>
          <a:xfrm>
            <a:off x="3425588" y="6422334"/>
            <a:ext cx="4235455"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chemeClr val="dk1"/>
                </a:solidFill>
                <a:latin typeface="Calibri"/>
                <a:ea typeface="Calibri"/>
                <a:cs typeface="Calibri"/>
                <a:sym typeface="Calibri"/>
              </a:rPr>
              <a:t>Video: </a:t>
            </a:r>
            <a:r>
              <a:rPr lang="en-GB" sz="1000" b="0" i="0" u="sng" strike="noStrike" cap="none">
                <a:solidFill>
                  <a:schemeClr val="dk1"/>
                </a:solidFill>
                <a:latin typeface="Calibri"/>
                <a:ea typeface="Calibri"/>
                <a:cs typeface="Calibri"/>
                <a:sym typeface="Calibri"/>
                <a:hlinkClick r:id="rId4"/>
              </a:rPr>
              <a:t>https://www.youtube.com/watch?v=A3dyegoKX_U&amp;feature=youtu.be</a:t>
            </a:r>
            <a:endParaRPr sz="1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1232</Words>
  <Application>Microsoft Office PowerPoint</Application>
  <PresentationFormat>Widescreen</PresentationFormat>
  <Paragraphs>98</Paragraphs>
  <Slides>17</Slides>
  <Notes>17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Office Theme</vt:lpstr>
      <vt:lpstr>Fuel cells</vt:lpstr>
      <vt:lpstr>PowerPoint Presentation</vt:lpstr>
      <vt:lpstr>PowerPoint Presentation</vt:lpstr>
      <vt:lpstr>Yesterday's technology? </vt:lpstr>
      <vt:lpstr>Fuel cells, powering the future?</vt:lpstr>
      <vt:lpstr>A fuel cell is a device that produces a voltage continuously when supplied with a fuel and oxygen.  In a hydrogen-oxygen fuel cell, hydrogen and oxygen are used to produce a voltage. Water is the only product.  </vt:lpstr>
      <vt:lpstr>PowerPoint Presentation</vt:lpstr>
      <vt:lpstr>What a waste!</vt:lpstr>
      <vt:lpstr>Pee Powered fuel cells.</vt:lpstr>
      <vt:lpstr>A microbial fuel cell, is a device that can use microbes to make electricity. It is a renewable, clean source of energy which can even use urine as fuel. Bacteria eat the nutrients in the urine, and in turn, produce electrons. These electrons can be harnessed  to create electricity.  </vt:lpstr>
      <vt:lpstr>Affordable, clean energy for all.  An estimated 1.1 billion people – 14% of the global population – do not have access to electricity according to Energy Access Outlook 2017.</vt:lpstr>
      <vt:lpstr>Comparing and contrasting.</vt:lpstr>
      <vt:lpstr>An automobile company is looking to invest in new technology to replace fossil fuel powered internal combustion engines by 2025. Work in pairs to produce a report which presents the advantages and disadvantages of hydrogen fuel cells and rechargeable batteries. Each person will evaluate one technology. </vt:lpstr>
      <vt:lpstr>Evaluating fuel cells- sort the statements into pros and cons </vt:lpstr>
      <vt:lpstr>PowerPoint Presentation</vt:lpstr>
      <vt:lpstr>Action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Fuel cells</dc:title>
  <dc:creator>Laura Smith</dc:creator>
  <cp:lastModifiedBy>Hannah Langdana</cp:lastModifiedBy>
  <cp:revision>1</cp:revision>
  <dcterms:created xsi:type="dcterms:W3CDTF">2019-01-22T13:18:28Z</dcterms:created>
  <dcterms:modified xsi:type="dcterms:W3CDTF">2020-06-10T15:11:03Z</dcterms:modified>
</cp:coreProperties>
</file>