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handoutMasterIdLst>
    <p:handoutMasterId r:id="rId25"/>
  </p:handoutMasterIdLst>
  <p:sldIdLst>
    <p:sldId id="257" r:id="rId2"/>
    <p:sldId id="259" r:id="rId3"/>
    <p:sldId id="260" r:id="rId4"/>
    <p:sldId id="264" r:id="rId5"/>
    <p:sldId id="271" r:id="rId6"/>
    <p:sldId id="296" r:id="rId7"/>
    <p:sldId id="307" r:id="rId8"/>
    <p:sldId id="275" r:id="rId9"/>
    <p:sldId id="277" r:id="rId10"/>
    <p:sldId id="278" r:id="rId11"/>
    <p:sldId id="305" r:id="rId12"/>
    <p:sldId id="312" r:id="rId13"/>
    <p:sldId id="298" r:id="rId14"/>
    <p:sldId id="297" r:id="rId15"/>
    <p:sldId id="315" r:id="rId16"/>
    <p:sldId id="283" r:id="rId17"/>
    <p:sldId id="284" r:id="rId18"/>
    <p:sldId id="316" r:id="rId19"/>
    <p:sldId id="286" r:id="rId20"/>
    <p:sldId id="285" r:id="rId21"/>
    <p:sldId id="287" r:id="rId22"/>
    <p:sldId id="28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1" autoAdjust="0"/>
    <p:restoredTop sz="78114" autoAdjust="0"/>
  </p:normalViewPr>
  <p:slideViewPr>
    <p:cSldViewPr>
      <p:cViewPr>
        <p:scale>
          <a:sx n="100" d="100"/>
          <a:sy n="100" d="100"/>
        </p:scale>
        <p:origin x="-198" y="2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0A9A92-8810-4BDF-948F-7F528F5026C2}" type="datetimeFigureOut">
              <a:rPr lang="en-GB" smtClean="0"/>
              <a:pPr/>
              <a:t>19/01/2016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3A630C-7FB0-4239-848B-827B9340F76F}" type="slidenum">
              <a:rPr lang="en-GB" smtClean="0"/>
              <a:pPr/>
              <a:t>‹#›</a:t>
            </a:fld>
            <a:endParaRPr lang="en-GB"/>
          </a:p>
        </p:txBody>
      </p:sp>
    </p:spTree>
    <p:extLst>
      <p:ext uri="{BB962C8B-B14F-4D97-AF65-F5344CB8AC3E}">
        <p14:creationId xmlns:p14="http://schemas.microsoft.com/office/powerpoint/2010/main" val="401617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103FA-EF4D-466F-BD68-3F77DA189630}" type="datetimeFigureOut">
              <a:rPr lang="en-GB" smtClean="0"/>
              <a:pPr/>
              <a:t>19/01/2016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C93769-D1CD-4FFB-9B28-74DE73367792}" type="slidenum">
              <a:rPr lang="en-GB" smtClean="0"/>
              <a:pPr/>
              <a:t>‹#›</a:t>
            </a:fld>
            <a:endParaRPr lang="en-GB"/>
          </a:p>
        </p:txBody>
      </p:sp>
    </p:spTree>
    <p:extLst>
      <p:ext uri="{BB962C8B-B14F-4D97-AF65-F5344CB8AC3E}">
        <p14:creationId xmlns:p14="http://schemas.microsoft.com/office/powerpoint/2010/main" val="91663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youtube.com/watch?v=usISdE-WSW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1.eere.energy.gov/wind/wind_how.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youtube.com/watch?v=-YJuFvjtM0s&amp;feature=player_embedde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William_Kamkwamb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arbonfootprint.com/energyconsumption.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2C93769-D1CD-4FFB-9B28-74DE73367792}" type="slidenum">
              <a:rPr lang="en-GB" smtClean="0"/>
              <a:pPr/>
              <a:t>1</a:t>
            </a:fld>
            <a:endParaRPr lang="en-GB"/>
          </a:p>
        </p:txBody>
      </p:sp>
    </p:spTree>
    <p:extLst>
      <p:ext uri="{BB962C8B-B14F-4D97-AF65-F5344CB8AC3E}">
        <p14:creationId xmlns:p14="http://schemas.microsoft.com/office/powerpoint/2010/main" val="3001491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10 – Starter Activity</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Starter Activity Slide 1</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-Keep it very brief on this slide, the point to get across is that we are all connected to the National Grid here in the UK and they will be replicating that. </a:t>
            </a:r>
            <a:endParaRPr lang="en-GB" dirty="0"/>
          </a:p>
        </p:txBody>
      </p:sp>
      <p:sp>
        <p:nvSpPr>
          <p:cNvPr id="4" name="Slide Number Placeholder 3"/>
          <p:cNvSpPr>
            <a:spLocks noGrp="1"/>
          </p:cNvSpPr>
          <p:nvPr>
            <p:ph type="sldNum" sz="quarter" idx="10"/>
          </p:nvPr>
        </p:nvSpPr>
        <p:spPr/>
        <p:txBody>
          <a:bodyPr/>
          <a:lstStyle/>
          <a:p>
            <a:fld id="{C2C93769-D1CD-4FFB-9B28-74DE73367792}" type="slidenum">
              <a:rPr lang="en-GB" smtClean="0"/>
              <a:pPr/>
              <a:t>10</a:t>
            </a:fld>
            <a:endParaRPr lang="en-GB"/>
          </a:p>
        </p:txBody>
      </p:sp>
    </p:spTree>
    <p:extLst>
      <p:ext uri="{BB962C8B-B14F-4D97-AF65-F5344CB8AC3E}">
        <p14:creationId xmlns:p14="http://schemas.microsoft.com/office/powerpoint/2010/main" val="2790815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11</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Starter Activity Slide 2</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slide is just a brief description of the task, refer to the sections starter activity for more info on how to run this task</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C93769-D1CD-4FFB-9B28-74DE73367792}" type="slidenum">
              <a:rPr lang="en-GB" smtClean="0"/>
              <a:pPr/>
              <a:t>11</a:t>
            </a:fld>
            <a:endParaRPr lang="en-GB"/>
          </a:p>
        </p:txBody>
      </p:sp>
    </p:spTree>
    <p:extLst>
      <p:ext uri="{BB962C8B-B14F-4D97-AF65-F5344CB8AC3E}">
        <p14:creationId xmlns:p14="http://schemas.microsoft.com/office/powerpoint/2010/main" val="2790815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12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 the starter activity, we move onto Technology justice along with the info on the slide try get this message across:</a:t>
            </a:r>
          </a:p>
          <a:p>
            <a:r>
              <a:rPr lang="en-GB" sz="1200" kern="1200" dirty="0" smtClean="0">
                <a:solidFill>
                  <a:schemeClr val="tx1"/>
                </a:solidFill>
                <a:effectLst/>
                <a:latin typeface="+mn-lt"/>
                <a:ea typeface="+mn-ea"/>
                <a:cs typeface="+mn-cs"/>
              </a:rPr>
              <a:t>“If you believe everyone has the right to something as important as electricity then like us you believe in </a:t>
            </a:r>
            <a:r>
              <a:rPr lang="en-GB" sz="1200" b="1" kern="1200" dirty="0" smtClean="0">
                <a:solidFill>
                  <a:schemeClr val="tx1"/>
                </a:solidFill>
                <a:effectLst/>
                <a:latin typeface="+mn-lt"/>
                <a:ea typeface="+mn-ea"/>
                <a:cs typeface="+mn-cs"/>
              </a:rPr>
              <a:t>technology justice.  This is everyone’s right to have the technologies that they need to live a decent life”.</a:t>
            </a:r>
            <a:endParaRPr lang="en-GB" sz="1200" kern="1200" dirty="0" smtClean="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C2C93769-D1CD-4FFB-9B28-74DE73367792}" type="slidenum">
              <a:rPr lang="en-GB" smtClean="0"/>
              <a:pPr/>
              <a:t>12</a:t>
            </a:fld>
            <a:endParaRPr lang="en-GB"/>
          </a:p>
        </p:txBody>
      </p:sp>
    </p:spTree>
    <p:extLst>
      <p:ext uri="{BB962C8B-B14F-4D97-AF65-F5344CB8AC3E}">
        <p14:creationId xmlns:p14="http://schemas.microsoft.com/office/powerpoint/2010/main" val="1587797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6BC9F4-370F-47E2-A3B4-6292498B9897}" type="slidenum">
              <a:rPr lang="en-GB" smtClean="0"/>
              <a:pPr eaLnBrk="1" hangingPunct="1"/>
              <a:t>13</a:t>
            </a:fld>
            <a:endParaRPr lang="en-GB"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r>
              <a:rPr lang="en-GB" sz="1200" b="1" u="sng" kern="1200" dirty="0" smtClean="0">
                <a:solidFill>
                  <a:schemeClr val="tx1"/>
                </a:solidFill>
                <a:effectLst/>
                <a:latin typeface="+mn-lt"/>
                <a:ea typeface="+mn-ea"/>
                <a:cs typeface="+mn-cs"/>
              </a:rPr>
              <a:t>Slide 13– </a:t>
            </a:r>
            <a:r>
              <a:rPr lang="en-GB" sz="1200" b="1" kern="1200" dirty="0" smtClean="0">
                <a:solidFill>
                  <a:schemeClr val="tx1"/>
                </a:solidFill>
                <a:effectLst/>
                <a:latin typeface="+mn-lt"/>
                <a:ea typeface="+mn-ea"/>
                <a:cs typeface="+mn-cs"/>
              </a:rPr>
              <a:t>What can be done about this problem?</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Keep this brief on The MDGs</a:t>
            </a:r>
          </a:p>
          <a:p>
            <a:r>
              <a:rPr lang="en-GB" sz="1200" kern="1200" dirty="0" smtClean="0">
                <a:solidFill>
                  <a:schemeClr val="tx1"/>
                </a:solidFill>
                <a:effectLst/>
                <a:latin typeface="+mn-lt"/>
                <a:ea typeface="+mn-ea"/>
                <a:cs typeface="+mn-cs"/>
              </a:rPr>
              <a:t>-Ask if anyone has heard of the MDGs before and what they are?</a:t>
            </a:r>
          </a:p>
          <a:p>
            <a:r>
              <a:rPr lang="en-GB" sz="1200" kern="1200" dirty="0" smtClean="0">
                <a:solidFill>
                  <a:schemeClr val="tx1"/>
                </a:solidFill>
                <a:effectLst/>
                <a:latin typeface="+mn-lt"/>
                <a:ea typeface="+mn-ea"/>
                <a:cs typeface="+mn-cs"/>
              </a:rPr>
              <a:t>-Go on to explain how they were set to make a big difference to reducing poverty in the world </a:t>
            </a:r>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14</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slide includes a video from practical action:</a:t>
            </a:r>
          </a:p>
          <a:p>
            <a:r>
              <a:rPr lang="en-GB" sz="1200" u="sng" kern="1200" dirty="0" smtClean="0">
                <a:solidFill>
                  <a:schemeClr val="tx1"/>
                </a:solidFill>
                <a:effectLst/>
                <a:latin typeface="+mn-lt"/>
                <a:ea typeface="+mn-ea"/>
                <a:cs typeface="+mn-cs"/>
                <a:hlinkClick r:id="rId3"/>
              </a:rPr>
              <a:t>http://www.youtube.com/watch?v=usISdE-WSWU</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Introduce the video, as a showcase of the problems and some solutions to the problems of a lack of electricity</a:t>
            </a:r>
            <a:endParaRPr lang="en-GB" dirty="0"/>
          </a:p>
        </p:txBody>
      </p:sp>
      <p:sp>
        <p:nvSpPr>
          <p:cNvPr id="4" name="Slide Number Placeholder 3"/>
          <p:cNvSpPr>
            <a:spLocks noGrp="1"/>
          </p:cNvSpPr>
          <p:nvPr>
            <p:ph type="sldNum" sz="quarter" idx="10"/>
          </p:nvPr>
        </p:nvSpPr>
        <p:spPr/>
        <p:txBody>
          <a:bodyPr/>
          <a:lstStyle/>
          <a:p>
            <a:fld id="{C2C93769-D1CD-4FFB-9B28-74DE73367792}" type="slidenum">
              <a:rPr lang="en-GB" smtClean="0"/>
              <a:pPr/>
              <a:t>14</a:t>
            </a:fld>
            <a:endParaRPr lang="en-GB"/>
          </a:p>
        </p:txBody>
      </p:sp>
    </p:spTree>
    <p:extLst>
      <p:ext uri="{BB962C8B-B14F-4D97-AF65-F5344CB8AC3E}">
        <p14:creationId xmlns:p14="http://schemas.microsoft.com/office/powerpoint/2010/main" val="2790815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15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Try get across the benefits of wind power, this links in nicely with the starter activity as it can be used on a small scale to provide electricity to those not connected to the national grid and that wind energy is Renewable.</a:t>
            </a:r>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C2C93769-D1CD-4FFB-9B28-74DE73367792}" type="slidenum">
              <a:rPr lang="en-GB" smtClean="0"/>
              <a:pPr/>
              <a:t>15</a:t>
            </a:fld>
            <a:endParaRPr lang="en-GB"/>
          </a:p>
        </p:txBody>
      </p:sp>
    </p:spTree>
    <p:extLst>
      <p:ext uri="{BB962C8B-B14F-4D97-AF65-F5344CB8AC3E}">
        <p14:creationId xmlns:p14="http://schemas.microsoft.com/office/powerpoint/2010/main" val="2790815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16</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 does a wind turbine work:</a:t>
            </a:r>
          </a:p>
          <a:p>
            <a:r>
              <a:rPr lang="en-GB" sz="1200" kern="1200" dirty="0" smtClean="0">
                <a:solidFill>
                  <a:schemeClr val="tx1"/>
                </a:solidFill>
                <a:effectLst/>
                <a:latin typeface="+mn-lt"/>
                <a:ea typeface="+mn-ea"/>
                <a:cs typeface="+mn-cs"/>
              </a:rPr>
              <a:t>-The same as a conventional power station, however the wind turns the generator not steam</a:t>
            </a:r>
          </a:p>
          <a:p>
            <a:r>
              <a:rPr lang="en-GB" sz="1200" kern="1200" dirty="0" smtClean="0">
                <a:solidFill>
                  <a:schemeClr val="tx1"/>
                </a:solidFill>
                <a:effectLst/>
                <a:latin typeface="+mn-lt"/>
                <a:ea typeface="+mn-ea"/>
                <a:cs typeface="+mn-cs"/>
              </a:rPr>
              <a:t>-Thus a wind turbine is renewable</a:t>
            </a:r>
          </a:p>
          <a:p>
            <a:r>
              <a:rPr lang="en-GB" sz="1200" kern="1200" dirty="0" smtClean="0">
                <a:solidFill>
                  <a:schemeClr val="tx1"/>
                </a:solidFill>
                <a:effectLst/>
                <a:latin typeface="+mn-lt"/>
                <a:ea typeface="+mn-ea"/>
                <a:cs typeface="+mn-cs"/>
              </a:rPr>
              <a:t>For more details on Wind Power see:</a:t>
            </a:r>
          </a:p>
          <a:p>
            <a:r>
              <a:rPr lang="en-GB" sz="1200" u="sng" kern="1200" dirty="0" smtClean="0">
                <a:solidFill>
                  <a:schemeClr val="tx1"/>
                </a:solidFill>
                <a:effectLst/>
                <a:latin typeface="+mn-lt"/>
                <a:ea typeface="+mn-ea"/>
                <a:cs typeface="+mn-cs"/>
                <a:hlinkClick r:id="rId3"/>
              </a:rPr>
              <a:t>https://www1.eere.energy.gov/wind/wind_how.html</a:t>
            </a:r>
            <a:endParaRPr lang="en-GB" dirty="0" smtClean="0"/>
          </a:p>
        </p:txBody>
      </p:sp>
      <p:sp>
        <p:nvSpPr>
          <p:cNvPr id="4" name="Slide Number Placeholder 3"/>
          <p:cNvSpPr>
            <a:spLocks noGrp="1"/>
          </p:cNvSpPr>
          <p:nvPr>
            <p:ph type="sldNum" sz="quarter" idx="10"/>
          </p:nvPr>
        </p:nvSpPr>
        <p:spPr/>
        <p:txBody>
          <a:bodyPr/>
          <a:lstStyle/>
          <a:p>
            <a:fld id="{C2C93769-D1CD-4FFB-9B28-74DE73367792}" type="slidenum">
              <a:rPr lang="en-GB" smtClean="0"/>
              <a:pPr/>
              <a:t>16</a:t>
            </a:fld>
            <a:endParaRPr lang="en-GB"/>
          </a:p>
        </p:txBody>
      </p:sp>
    </p:spTree>
    <p:extLst>
      <p:ext uri="{BB962C8B-B14F-4D97-AF65-F5344CB8AC3E}">
        <p14:creationId xmlns:p14="http://schemas.microsoft.com/office/powerpoint/2010/main" val="2790815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17</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main point to stress is that a wind turbine is built to be fit for purpose.</a:t>
            </a:r>
          </a:p>
          <a:p>
            <a:r>
              <a:rPr lang="en-GB" sz="1200" kern="1200" dirty="0" smtClean="0">
                <a:solidFill>
                  <a:schemeClr val="tx1"/>
                </a:solidFill>
                <a:effectLst/>
                <a:latin typeface="+mn-lt"/>
                <a:ea typeface="+mn-ea"/>
                <a:cs typeface="+mn-cs"/>
              </a:rPr>
              <a:t>As this slide comes just before the main activity, volunteers should discuss how a wind turbine with </a:t>
            </a:r>
            <a:r>
              <a:rPr lang="en-GB" sz="1200" b="1" kern="1200" dirty="0" smtClean="0">
                <a:solidFill>
                  <a:schemeClr val="tx1"/>
                </a:solidFill>
                <a:effectLst/>
                <a:latin typeface="+mn-lt"/>
                <a:ea typeface="+mn-ea"/>
                <a:cs typeface="+mn-cs"/>
              </a:rPr>
              <a:t>MANY blades is better for Mechanical work (</a:t>
            </a:r>
            <a:r>
              <a:rPr lang="en-GB" sz="1200" b="1" kern="1200" dirty="0" err="1" smtClean="0">
                <a:solidFill>
                  <a:schemeClr val="tx1"/>
                </a:solidFill>
                <a:effectLst/>
                <a:latin typeface="+mn-lt"/>
                <a:ea typeface="+mn-ea"/>
                <a:cs typeface="+mn-cs"/>
              </a:rPr>
              <a:t>i.e</a:t>
            </a:r>
            <a:r>
              <a:rPr lang="en-GB" sz="1200" b="1" kern="1200" dirty="0" smtClean="0">
                <a:solidFill>
                  <a:schemeClr val="tx1"/>
                </a:solidFill>
                <a:effectLst/>
                <a:latin typeface="+mn-lt"/>
                <a:ea typeface="+mn-ea"/>
                <a:cs typeface="+mn-cs"/>
              </a:rPr>
              <a:t> lifting objects) compared to a 3 bladed one used for generation of electricity</a:t>
            </a:r>
            <a:r>
              <a:rPr lang="en-GB" sz="1200" kern="1200" dirty="0" smtClean="0">
                <a:solidFill>
                  <a:schemeClr val="tx1"/>
                </a:solidFill>
                <a:effectLst/>
                <a:latin typeface="+mn-lt"/>
                <a:ea typeface="+mn-ea"/>
                <a:cs typeface="+mn-cs"/>
              </a:rPr>
              <a:t>.</a:t>
            </a:r>
            <a:endParaRPr lang="en-GB" dirty="0" smtClean="0"/>
          </a:p>
        </p:txBody>
      </p:sp>
      <p:sp>
        <p:nvSpPr>
          <p:cNvPr id="4" name="Slide Number Placeholder 3"/>
          <p:cNvSpPr>
            <a:spLocks noGrp="1"/>
          </p:cNvSpPr>
          <p:nvPr>
            <p:ph type="sldNum" sz="quarter" idx="10"/>
          </p:nvPr>
        </p:nvSpPr>
        <p:spPr/>
        <p:txBody>
          <a:bodyPr/>
          <a:lstStyle/>
          <a:p>
            <a:fld id="{C2C93769-D1CD-4FFB-9B28-74DE73367792}" type="slidenum">
              <a:rPr lang="en-GB" smtClean="0"/>
              <a:pPr/>
              <a:t>17</a:t>
            </a:fld>
            <a:endParaRPr lang="en-GB"/>
          </a:p>
        </p:txBody>
      </p:sp>
    </p:spTree>
    <p:extLst>
      <p:ext uri="{BB962C8B-B14F-4D97-AF65-F5344CB8AC3E}">
        <p14:creationId xmlns:p14="http://schemas.microsoft.com/office/powerpoint/2010/main" val="2790815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18 </a:t>
            </a:r>
            <a:r>
              <a:rPr lang="en-GB" sz="1200" b="1" kern="1200" dirty="0" smtClean="0">
                <a:solidFill>
                  <a:schemeClr val="tx1"/>
                </a:solidFill>
                <a:effectLst/>
                <a:latin typeface="+mn-lt"/>
                <a:ea typeface="+mn-ea"/>
                <a:cs typeface="+mn-cs"/>
              </a:rPr>
              <a:t>– Main activity</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Main Activity Slide 1</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this slide to talk about the task the students have</a:t>
            </a:r>
          </a:p>
          <a:p>
            <a:r>
              <a:rPr lang="en-GB" sz="1200" kern="1200" dirty="0" smtClean="0">
                <a:solidFill>
                  <a:schemeClr val="tx1"/>
                </a:solidFill>
                <a:effectLst/>
                <a:latin typeface="+mn-lt"/>
                <a:ea typeface="+mn-ea"/>
                <a:cs typeface="+mn-cs"/>
              </a:rPr>
              <a:t>-Hand out the instruction sheets and allowing reading time before moving to the next slide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For an example of what happens when a wind turbine goes wrong show video</a:t>
            </a:r>
          </a:p>
          <a:p>
            <a:r>
              <a:rPr lang="en-GB" sz="1200" u="sng" kern="1200" dirty="0" smtClean="0">
                <a:solidFill>
                  <a:schemeClr val="tx1"/>
                </a:solidFill>
                <a:effectLst/>
                <a:latin typeface="+mn-lt"/>
                <a:ea typeface="+mn-ea"/>
                <a:cs typeface="+mn-cs"/>
                <a:hlinkClick r:id="rId3"/>
              </a:rPr>
              <a:t>http://www.youtube.com/watch?v=-YJuFvjtM0s&amp;feature=player_embedded</a:t>
            </a:r>
            <a:endParaRPr lang="en-GB" dirty="0"/>
          </a:p>
        </p:txBody>
      </p:sp>
      <p:sp>
        <p:nvSpPr>
          <p:cNvPr id="4" name="Slide Number Placeholder 3"/>
          <p:cNvSpPr>
            <a:spLocks noGrp="1"/>
          </p:cNvSpPr>
          <p:nvPr>
            <p:ph type="sldNum" sz="quarter" idx="10"/>
          </p:nvPr>
        </p:nvSpPr>
        <p:spPr/>
        <p:txBody>
          <a:bodyPr/>
          <a:lstStyle/>
          <a:p>
            <a:fld id="{C2C93769-D1CD-4FFB-9B28-74DE73367792}" type="slidenum">
              <a:rPr lang="en-GB" smtClean="0"/>
              <a:pPr/>
              <a:t>18</a:t>
            </a:fld>
            <a:endParaRPr lang="en-GB"/>
          </a:p>
        </p:txBody>
      </p:sp>
    </p:spTree>
    <p:extLst>
      <p:ext uri="{BB962C8B-B14F-4D97-AF65-F5344CB8AC3E}">
        <p14:creationId xmlns:p14="http://schemas.microsoft.com/office/powerpoint/2010/main" val="2790815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19</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Main Activity Slide 2</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this slide to talk about the materials and time the students have to complete the task</a:t>
            </a:r>
          </a:p>
          <a:p>
            <a:r>
              <a:rPr lang="en-GB" sz="1200" kern="1200" dirty="0" smtClean="0">
                <a:solidFill>
                  <a:schemeClr val="tx1"/>
                </a:solidFill>
                <a:effectLst/>
                <a:latin typeface="+mn-lt"/>
                <a:ea typeface="+mn-ea"/>
                <a:cs typeface="+mn-cs"/>
              </a:rPr>
              <a:t>-Hand out The materials whilst the students are reading the activity briefs</a:t>
            </a:r>
          </a:p>
          <a:p>
            <a:r>
              <a:rPr lang="en-GB" sz="1200" kern="1200" dirty="0" smtClean="0">
                <a:solidFill>
                  <a:schemeClr val="tx1"/>
                </a:solidFill>
                <a:effectLst/>
                <a:latin typeface="+mn-lt"/>
                <a:ea typeface="+mn-ea"/>
                <a:cs typeface="+mn-cs"/>
              </a:rPr>
              <a:t>For more details on the task see the main activity section of this Pack.</a:t>
            </a:r>
            <a:endParaRPr lang="en-GB" dirty="0"/>
          </a:p>
        </p:txBody>
      </p:sp>
      <p:sp>
        <p:nvSpPr>
          <p:cNvPr id="4" name="Slide Number Placeholder 3"/>
          <p:cNvSpPr>
            <a:spLocks noGrp="1"/>
          </p:cNvSpPr>
          <p:nvPr>
            <p:ph type="sldNum" sz="quarter" idx="10"/>
          </p:nvPr>
        </p:nvSpPr>
        <p:spPr/>
        <p:txBody>
          <a:bodyPr/>
          <a:lstStyle/>
          <a:p>
            <a:fld id="{C2C93769-D1CD-4FFB-9B28-74DE73367792}" type="slidenum">
              <a:rPr lang="en-GB" smtClean="0"/>
              <a:pPr/>
              <a:t>19</a:t>
            </a:fld>
            <a:endParaRPr lang="en-GB"/>
          </a:p>
        </p:txBody>
      </p:sp>
    </p:spTree>
    <p:extLst>
      <p:ext uri="{BB962C8B-B14F-4D97-AF65-F5344CB8AC3E}">
        <p14:creationId xmlns:p14="http://schemas.microsoft.com/office/powerpoint/2010/main" val="279081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2 - quiz</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-Pose the question: ‘what did you do this morning which uses electricity?’</a:t>
            </a:r>
          </a:p>
          <a:p>
            <a:r>
              <a:rPr lang="en-GB" sz="1200" kern="1200" dirty="0" smtClean="0">
                <a:solidFill>
                  <a:schemeClr val="tx1"/>
                </a:solidFill>
                <a:effectLst/>
                <a:latin typeface="+mn-lt"/>
                <a:ea typeface="+mn-ea"/>
                <a:cs typeface="+mn-cs"/>
              </a:rPr>
              <a:t>-Get the group to then to put their hands up and give as many things as they can</a:t>
            </a:r>
          </a:p>
          <a:p>
            <a:r>
              <a:rPr lang="en-GB" sz="1200" kern="1200" dirty="0" smtClean="0">
                <a:solidFill>
                  <a:schemeClr val="tx1"/>
                </a:solidFill>
                <a:effectLst/>
                <a:latin typeface="+mn-lt"/>
                <a:ea typeface="+mn-ea"/>
                <a:cs typeface="+mn-cs"/>
              </a:rPr>
              <a:t>-Once the list is exhausted or it’s been a couple of minutes, go through the examples on the slide </a:t>
            </a:r>
          </a:p>
          <a:p>
            <a:r>
              <a:rPr lang="en-GB" sz="1200" kern="1200" dirty="0" smtClean="0">
                <a:solidFill>
                  <a:schemeClr val="tx1"/>
                </a:solidFill>
                <a:effectLst/>
                <a:latin typeface="+mn-lt"/>
                <a:ea typeface="+mn-ea"/>
                <a:cs typeface="+mn-cs"/>
              </a:rPr>
              <a:t>(Note: The icons on the slide are set with animations) </a:t>
            </a:r>
            <a:endParaRPr lang="en-GB" dirty="0"/>
          </a:p>
        </p:txBody>
      </p:sp>
      <p:sp>
        <p:nvSpPr>
          <p:cNvPr id="4" name="Slide Number Placeholder 3"/>
          <p:cNvSpPr>
            <a:spLocks noGrp="1"/>
          </p:cNvSpPr>
          <p:nvPr>
            <p:ph type="sldNum" sz="quarter" idx="10"/>
          </p:nvPr>
        </p:nvSpPr>
        <p:spPr/>
        <p:txBody>
          <a:bodyPr/>
          <a:lstStyle/>
          <a:p>
            <a:fld id="{C2C93769-D1CD-4FFB-9B28-74DE73367792}" type="slidenum">
              <a:rPr lang="en-GB" smtClean="0"/>
              <a:pPr/>
              <a:t>2</a:t>
            </a:fld>
            <a:endParaRPr lang="en-GB"/>
          </a:p>
        </p:txBody>
      </p:sp>
    </p:spTree>
    <p:extLst>
      <p:ext uri="{BB962C8B-B14F-4D97-AF65-F5344CB8AC3E}">
        <p14:creationId xmlns:p14="http://schemas.microsoft.com/office/powerpoint/2010/main" val="861717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20 – </a:t>
            </a:r>
            <a:r>
              <a:rPr lang="en-GB" sz="1200" b="1" kern="1200" dirty="0" smtClean="0">
                <a:solidFill>
                  <a:schemeClr val="tx1"/>
                </a:solidFill>
                <a:effectLst/>
                <a:latin typeface="+mn-lt"/>
                <a:ea typeface="+mn-ea"/>
                <a:cs typeface="+mn-cs"/>
              </a:rPr>
              <a:t>Finishing the session</a:t>
            </a:r>
            <a:r>
              <a:rPr lang="en-GB" sz="1200" b="1" u="sng"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Wind turbine built by William </a:t>
            </a:r>
            <a:r>
              <a:rPr lang="en-US" sz="1200" kern="1200" dirty="0" err="1" smtClean="0">
                <a:solidFill>
                  <a:schemeClr val="tx1"/>
                </a:solidFill>
                <a:effectLst/>
                <a:latin typeface="+mn-lt"/>
                <a:ea typeface="+mn-ea"/>
                <a:cs typeface="+mn-cs"/>
              </a:rPr>
              <a:t>kamkwamba</a:t>
            </a:r>
            <a:r>
              <a:rPr lang="en-US" sz="1200" kern="1200" dirty="0" smtClean="0">
                <a:solidFill>
                  <a:schemeClr val="tx1"/>
                </a:solidFill>
                <a:effectLst/>
                <a:latin typeface="+mn-lt"/>
                <a:ea typeface="+mn-ea"/>
                <a:cs typeface="+mn-cs"/>
              </a:rPr>
              <a:t> when he was just 14 in Rural Africa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a book he found and very little money, he attempted to rebuild the ‘windmill’ he had read about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More details of the story see:</a:t>
            </a:r>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hlinkClick r:id="rId3"/>
              </a:rPr>
              <a:t>http://en.wikipedia.org/wiki/William_Kamkwamba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Message to get across: If he can do it so can you!</a:t>
            </a:r>
            <a:endParaRPr lang="en-GB" dirty="0"/>
          </a:p>
        </p:txBody>
      </p:sp>
      <p:sp>
        <p:nvSpPr>
          <p:cNvPr id="4" name="Slide Number Placeholder 3"/>
          <p:cNvSpPr>
            <a:spLocks noGrp="1"/>
          </p:cNvSpPr>
          <p:nvPr>
            <p:ph type="sldNum" sz="quarter" idx="10"/>
          </p:nvPr>
        </p:nvSpPr>
        <p:spPr/>
        <p:txBody>
          <a:bodyPr/>
          <a:lstStyle/>
          <a:p>
            <a:fld id="{C2C93769-D1CD-4FFB-9B28-74DE73367792}" type="slidenum">
              <a:rPr lang="en-GB" smtClean="0"/>
              <a:pPr/>
              <a:t>20</a:t>
            </a:fld>
            <a:endParaRPr lang="en-GB"/>
          </a:p>
        </p:txBody>
      </p:sp>
    </p:spTree>
    <p:extLst>
      <p:ext uri="{BB962C8B-B14F-4D97-AF65-F5344CB8AC3E}">
        <p14:creationId xmlns:p14="http://schemas.microsoft.com/office/powerpoint/2010/main" val="2790815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pPr marL="0" indent="0">
              <a:buNone/>
            </a:pPr>
            <a:endParaRPr lang="en-GB" dirty="0"/>
          </a:p>
        </p:txBody>
      </p:sp>
      <p:sp>
        <p:nvSpPr>
          <p:cNvPr id="4" name="Slide Number Placeholder 3"/>
          <p:cNvSpPr>
            <a:spLocks noGrp="1"/>
          </p:cNvSpPr>
          <p:nvPr>
            <p:ph type="sldNum" sz="quarter" idx="10"/>
          </p:nvPr>
        </p:nvSpPr>
        <p:spPr/>
        <p:txBody>
          <a:bodyPr/>
          <a:lstStyle/>
          <a:p>
            <a:fld id="{C2C93769-D1CD-4FFB-9B28-74DE73367792}" type="slidenum">
              <a:rPr lang="en-GB" smtClean="0"/>
              <a:pPr/>
              <a:t>21</a:t>
            </a:fld>
            <a:endParaRPr lang="en-GB"/>
          </a:p>
        </p:txBody>
      </p:sp>
    </p:spTree>
    <p:extLst>
      <p:ext uri="{BB962C8B-B14F-4D97-AF65-F5344CB8AC3E}">
        <p14:creationId xmlns:p14="http://schemas.microsoft.com/office/powerpoint/2010/main" val="2790815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a:t>
            </a:r>
            <a:r>
              <a:rPr lang="en-GB" sz="1200" b="1" u="sng" kern="1200" dirty="0" smtClean="0">
                <a:solidFill>
                  <a:schemeClr val="tx1"/>
                </a:solidFill>
                <a:effectLst/>
                <a:latin typeface="+mn-lt"/>
                <a:ea typeface="+mn-ea"/>
                <a:cs typeface="+mn-cs"/>
              </a:rPr>
              <a:t>22</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C93769-D1CD-4FFB-9B28-74DE73367792}" type="slidenum">
              <a:rPr lang="en-GB" smtClean="0"/>
              <a:pPr/>
              <a:t>22</a:t>
            </a:fld>
            <a:endParaRPr lang="en-GB"/>
          </a:p>
        </p:txBody>
      </p:sp>
    </p:spTree>
    <p:extLst>
      <p:ext uri="{BB962C8B-B14F-4D97-AF65-F5344CB8AC3E}">
        <p14:creationId xmlns:p14="http://schemas.microsoft.com/office/powerpoint/2010/main" val="300149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3</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of terminology is very key here, make sure to stress that </a:t>
            </a:r>
            <a:r>
              <a:rPr lang="en-GB" sz="1200" b="1" kern="1200" dirty="0" smtClean="0">
                <a:solidFill>
                  <a:schemeClr val="tx1"/>
                </a:solidFill>
                <a:effectLst/>
                <a:latin typeface="+mn-lt"/>
                <a:ea typeface="+mn-ea"/>
                <a:cs typeface="+mn-cs"/>
              </a:rPr>
              <a:t>Power is the amount of energy (electricity)  something uses in just one second</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-Introduce the task, they have to tell us out of the two pictures on the upcoming slides, which one uses more power</a:t>
            </a:r>
          </a:p>
          <a:p>
            <a:r>
              <a:rPr lang="en-GB" sz="1200" kern="1200" dirty="0" smtClean="0">
                <a:solidFill>
                  <a:schemeClr val="tx1"/>
                </a:solidFill>
                <a:effectLst/>
                <a:latin typeface="+mn-lt"/>
                <a:ea typeface="+mn-ea"/>
                <a:cs typeface="+mn-cs"/>
              </a:rPr>
              <a:t>-Use a hands up/hands down or stand up/down approach</a:t>
            </a:r>
          </a:p>
          <a:p>
            <a:endParaRPr lang="en-GB" dirty="0"/>
          </a:p>
        </p:txBody>
      </p:sp>
      <p:sp>
        <p:nvSpPr>
          <p:cNvPr id="4" name="Slide Number Placeholder 3"/>
          <p:cNvSpPr>
            <a:spLocks noGrp="1"/>
          </p:cNvSpPr>
          <p:nvPr>
            <p:ph type="sldNum" sz="quarter" idx="10"/>
          </p:nvPr>
        </p:nvSpPr>
        <p:spPr/>
        <p:txBody>
          <a:bodyPr/>
          <a:lstStyle/>
          <a:p>
            <a:fld id="{C2C93769-D1CD-4FFB-9B28-74DE73367792}" type="slidenum">
              <a:rPr lang="en-GB" smtClean="0"/>
              <a:pPr/>
              <a:t>3</a:t>
            </a:fld>
            <a:endParaRPr lang="en-GB"/>
          </a:p>
        </p:txBody>
      </p:sp>
    </p:spTree>
    <p:extLst>
      <p:ext uri="{BB962C8B-B14F-4D97-AF65-F5344CB8AC3E}">
        <p14:creationId xmlns:p14="http://schemas.microsoft.com/office/powerpoint/2010/main" val="1614637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4</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Between a standard light bulb and TV</a:t>
            </a:r>
          </a:p>
          <a:p>
            <a:r>
              <a:rPr lang="en-GB" sz="1200" kern="1200" dirty="0" smtClean="0">
                <a:solidFill>
                  <a:schemeClr val="tx1"/>
                </a:solidFill>
                <a:effectLst/>
                <a:latin typeface="+mn-lt"/>
                <a:ea typeface="+mn-ea"/>
                <a:cs typeface="+mn-cs"/>
              </a:rPr>
              <a:t>Answer: TV</a:t>
            </a:r>
            <a:endParaRPr lang="en-GB" dirty="0" smtClean="0"/>
          </a:p>
        </p:txBody>
      </p:sp>
      <p:sp>
        <p:nvSpPr>
          <p:cNvPr id="4" name="Slide Number Placeholder 3"/>
          <p:cNvSpPr>
            <a:spLocks noGrp="1"/>
          </p:cNvSpPr>
          <p:nvPr>
            <p:ph type="sldNum" sz="quarter" idx="10"/>
          </p:nvPr>
        </p:nvSpPr>
        <p:spPr/>
        <p:txBody>
          <a:bodyPr/>
          <a:lstStyle/>
          <a:p>
            <a:fld id="{C2C93769-D1CD-4FFB-9B28-74DE73367792}" type="slidenum">
              <a:rPr lang="en-GB" smtClean="0"/>
              <a:pPr/>
              <a:t>4</a:t>
            </a:fld>
            <a:endParaRPr lang="en-GB"/>
          </a:p>
        </p:txBody>
      </p:sp>
    </p:spTree>
    <p:extLst>
      <p:ext uri="{BB962C8B-B14F-4D97-AF65-F5344CB8AC3E}">
        <p14:creationId xmlns:p14="http://schemas.microsoft.com/office/powerpoint/2010/main" val="289419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Between a standard light bulb and an energy saving bulb</a:t>
            </a:r>
          </a:p>
          <a:p>
            <a:r>
              <a:rPr lang="en-GB" sz="1200" kern="1200" dirty="0" smtClean="0">
                <a:solidFill>
                  <a:schemeClr val="tx1"/>
                </a:solidFill>
                <a:effectLst/>
                <a:latin typeface="+mn-lt"/>
                <a:ea typeface="+mn-ea"/>
                <a:cs typeface="+mn-cs"/>
              </a:rPr>
              <a:t>Answer: Energy saving bulb</a:t>
            </a:r>
            <a:endParaRPr lang="en-GB" dirty="0"/>
          </a:p>
        </p:txBody>
      </p:sp>
      <p:sp>
        <p:nvSpPr>
          <p:cNvPr id="4" name="Slide Number Placeholder 3"/>
          <p:cNvSpPr>
            <a:spLocks noGrp="1"/>
          </p:cNvSpPr>
          <p:nvPr>
            <p:ph type="sldNum" sz="quarter" idx="10"/>
          </p:nvPr>
        </p:nvSpPr>
        <p:spPr/>
        <p:txBody>
          <a:bodyPr/>
          <a:lstStyle/>
          <a:p>
            <a:fld id="{C2C93769-D1CD-4FFB-9B28-74DE73367792}" type="slidenum">
              <a:rPr lang="en-GB" smtClean="0"/>
              <a:pPr/>
              <a:t>5</a:t>
            </a:fld>
            <a:endParaRPr lang="en-GB"/>
          </a:p>
        </p:txBody>
      </p:sp>
    </p:spTree>
    <p:extLst>
      <p:ext uri="{BB962C8B-B14F-4D97-AF65-F5344CB8AC3E}">
        <p14:creationId xmlns:p14="http://schemas.microsoft.com/office/powerpoint/2010/main" val="2805866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6</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Between a kettle and a TV</a:t>
            </a:r>
          </a:p>
          <a:p>
            <a:r>
              <a:rPr lang="en-GB" sz="1200" kern="1200" dirty="0" smtClean="0">
                <a:solidFill>
                  <a:schemeClr val="tx1"/>
                </a:solidFill>
                <a:effectLst/>
                <a:latin typeface="+mn-lt"/>
                <a:ea typeface="+mn-ea"/>
                <a:cs typeface="+mn-cs"/>
              </a:rPr>
              <a:t>Answer: kettle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Note: This is the tricky example because the kettle is only on a for a few minutes, this is why use of correct terminology is needed for this section.  Explain if both on for same amount of time the kettle uses more.</a:t>
            </a:r>
            <a:endParaRPr lang="en-GB" baseline="0" dirty="0" smtClean="0"/>
          </a:p>
        </p:txBody>
      </p:sp>
      <p:sp>
        <p:nvSpPr>
          <p:cNvPr id="4" name="Slide Number Placeholder 3"/>
          <p:cNvSpPr>
            <a:spLocks noGrp="1"/>
          </p:cNvSpPr>
          <p:nvPr>
            <p:ph type="sldNum" sz="quarter" idx="10"/>
          </p:nvPr>
        </p:nvSpPr>
        <p:spPr/>
        <p:txBody>
          <a:bodyPr/>
          <a:lstStyle/>
          <a:p>
            <a:fld id="{C2C93769-D1CD-4FFB-9B28-74DE73367792}" type="slidenum">
              <a:rPr lang="en-GB" smtClean="0"/>
              <a:pPr/>
              <a:t>6</a:t>
            </a:fld>
            <a:endParaRPr lang="en-GB"/>
          </a:p>
        </p:txBody>
      </p:sp>
    </p:spTree>
    <p:extLst>
      <p:ext uri="{BB962C8B-B14F-4D97-AF65-F5344CB8AC3E}">
        <p14:creationId xmlns:p14="http://schemas.microsoft.com/office/powerpoint/2010/main" val="2790815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7</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slide is about </a:t>
            </a:r>
            <a:r>
              <a:rPr lang="en-GB" sz="1200" b="1" kern="1200" dirty="0" smtClean="0">
                <a:solidFill>
                  <a:schemeClr val="tx1"/>
                </a:solidFill>
                <a:effectLst/>
                <a:latin typeface="+mn-lt"/>
                <a:ea typeface="+mn-ea"/>
                <a:cs typeface="+mn-cs"/>
              </a:rPr>
              <a:t>Total Energy consumption NOT Power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-From the previous examples: which one of these now uses more energy in a year?</a:t>
            </a:r>
          </a:p>
          <a:p>
            <a:r>
              <a:rPr lang="en-GB" sz="1200" kern="1200" dirty="0" smtClean="0">
                <a:solidFill>
                  <a:schemeClr val="tx1"/>
                </a:solidFill>
                <a:effectLst/>
                <a:latin typeface="+mn-lt"/>
                <a:ea typeface="+mn-ea"/>
                <a:cs typeface="+mn-cs"/>
              </a:rPr>
              <a:t>1) TV- LCD £51.23</a:t>
            </a:r>
          </a:p>
          <a:p>
            <a:r>
              <a:rPr lang="en-GB" sz="1200" kern="1200" dirty="0" smtClean="0">
                <a:solidFill>
                  <a:schemeClr val="tx1"/>
                </a:solidFill>
                <a:effectLst/>
                <a:latin typeface="+mn-lt"/>
                <a:ea typeface="+mn-ea"/>
                <a:cs typeface="+mn-cs"/>
              </a:rPr>
              <a:t>2) Kettle- £16.90</a:t>
            </a:r>
          </a:p>
          <a:p>
            <a:r>
              <a:rPr lang="en-GB" sz="1200" kern="1200" dirty="0" smtClean="0">
                <a:solidFill>
                  <a:schemeClr val="tx1"/>
                </a:solidFill>
                <a:effectLst/>
                <a:latin typeface="+mn-lt"/>
                <a:ea typeface="+mn-ea"/>
                <a:cs typeface="+mn-cs"/>
              </a:rPr>
              <a:t>3) Energy saving ,light bulbs- £2.63</a:t>
            </a:r>
          </a:p>
          <a:p>
            <a:r>
              <a:rPr lang="en-GB" sz="1200" u="sng" kern="1200" dirty="0" smtClean="0">
                <a:solidFill>
                  <a:schemeClr val="tx1"/>
                </a:solidFill>
                <a:effectLst/>
                <a:latin typeface="+mn-lt"/>
                <a:ea typeface="+mn-ea"/>
                <a:cs typeface="+mn-cs"/>
                <a:hlinkClick r:id="rId3"/>
              </a:rPr>
              <a:t>http://www.carbonfootprint.com/energyconsumption.html</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Note: The numbers will replace the pictures </a:t>
            </a:r>
            <a:endParaRPr lang="en-GB" dirty="0"/>
          </a:p>
        </p:txBody>
      </p:sp>
      <p:sp>
        <p:nvSpPr>
          <p:cNvPr id="4" name="Slide Number Placeholder 3"/>
          <p:cNvSpPr>
            <a:spLocks noGrp="1"/>
          </p:cNvSpPr>
          <p:nvPr>
            <p:ph type="sldNum" sz="quarter" idx="10"/>
          </p:nvPr>
        </p:nvSpPr>
        <p:spPr/>
        <p:txBody>
          <a:bodyPr/>
          <a:lstStyle/>
          <a:p>
            <a:fld id="{C2C93769-D1CD-4FFB-9B28-74DE73367792}" type="slidenum">
              <a:rPr lang="en-GB" smtClean="0"/>
              <a:pPr/>
              <a:t>7</a:t>
            </a:fld>
            <a:endParaRPr lang="en-GB"/>
          </a:p>
        </p:txBody>
      </p:sp>
    </p:spTree>
    <p:extLst>
      <p:ext uri="{BB962C8B-B14F-4D97-AF65-F5344CB8AC3E}">
        <p14:creationId xmlns:p14="http://schemas.microsoft.com/office/powerpoint/2010/main" val="2790815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8 – </a:t>
            </a:r>
            <a:r>
              <a:rPr lang="en-GB" sz="1200" b="1" kern="1200" dirty="0" smtClean="0">
                <a:solidFill>
                  <a:schemeClr val="tx1"/>
                </a:solidFill>
                <a:effectLst/>
                <a:latin typeface="+mn-lt"/>
                <a:ea typeface="+mn-ea"/>
                <a:cs typeface="+mn-cs"/>
              </a:rPr>
              <a:t>How is electricity produced?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slide again is an interactive question and answer slide.</a:t>
            </a:r>
          </a:p>
          <a:p>
            <a:r>
              <a:rPr lang="en-GB" sz="1200" kern="1200" dirty="0" smtClean="0">
                <a:solidFill>
                  <a:schemeClr val="tx1"/>
                </a:solidFill>
                <a:effectLst/>
                <a:latin typeface="+mn-lt"/>
                <a:ea typeface="+mn-ea"/>
                <a:cs typeface="+mn-cs"/>
              </a:rPr>
              <a:t>-Your looking to get the students to suggest different kinds of power stations</a:t>
            </a:r>
          </a:p>
          <a:p>
            <a:r>
              <a:rPr lang="en-GB" sz="1200" kern="1200" dirty="0" smtClean="0">
                <a:solidFill>
                  <a:schemeClr val="tx1"/>
                </a:solidFill>
                <a:effectLst/>
                <a:latin typeface="+mn-lt"/>
                <a:ea typeface="+mn-ea"/>
                <a:cs typeface="+mn-cs"/>
              </a:rPr>
              <a:t>-After the class has run out of ideas, go through the answers on the slide </a:t>
            </a:r>
            <a:endParaRPr lang="en-GB" baseline="0" dirty="0" smtClean="0"/>
          </a:p>
        </p:txBody>
      </p:sp>
      <p:sp>
        <p:nvSpPr>
          <p:cNvPr id="4" name="Slide Number Placeholder 3"/>
          <p:cNvSpPr>
            <a:spLocks noGrp="1"/>
          </p:cNvSpPr>
          <p:nvPr>
            <p:ph type="sldNum" sz="quarter" idx="10"/>
          </p:nvPr>
        </p:nvSpPr>
        <p:spPr/>
        <p:txBody>
          <a:bodyPr/>
          <a:lstStyle/>
          <a:p>
            <a:fld id="{C2C93769-D1CD-4FFB-9B28-74DE73367792}" type="slidenum">
              <a:rPr lang="en-GB" smtClean="0"/>
              <a:pPr/>
              <a:t>8</a:t>
            </a:fld>
            <a:endParaRPr lang="en-GB"/>
          </a:p>
        </p:txBody>
      </p:sp>
    </p:spTree>
    <p:extLst>
      <p:ext uri="{BB962C8B-B14F-4D97-AF65-F5344CB8AC3E}">
        <p14:creationId xmlns:p14="http://schemas.microsoft.com/office/powerpoint/2010/main" val="279081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Slide 9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know where electricity comes from but ‘how does it reach us from the power station?</a:t>
            </a:r>
          </a:p>
          <a:p>
            <a:r>
              <a:rPr lang="en-GB" sz="1200" kern="1200" dirty="0" smtClean="0">
                <a:solidFill>
                  <a:schemeClr val="tx1"/>
                </a:solidFill>
                <a:effectLst/>
                <a:latin typeface="+mn-lt"/>
                <a:ea typeface="+mn-ea"/>
                <a:cs typeface="+mn-cs"/>
              </a:rPr>
              <a:t>-This is just a lead up to the starter activity, so don’t linger too much talking about the National Grid.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For a 60 min session do say how in places like Kenya the national grid doesn’t reach everyone.  Ask if they have any ideas how else they could get electricity.  Show the posters form Practical Action to highlight the 4 main ways energy is available to small communities in rural areas in the developing world.  Omit slides 10 and 11</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C93769-D1CD-4FFB-9B28-74DE73367792}" type="slidenum">
              <a:rPr lang="en-GB" smtClean="0"/>
              <a:pPr/>
              <a:t>9</a:t>
            </a:fld>
            <a:endParaRPr lang="en-GB"/>
          </a:p>
        </p:txBody>
      </p:sp>
    </p:spTree>
    <p:extLst>
      <p:ext uri="{BB962C8B-B14F-4D97-AF65-F5344CB8AC3E}">
        <p14:creationId xmlns:p14="http://schemas.microsoft.com/office/powerpoint/2010/main" val="2790815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2FE4E9BB-7928-49C4-9602-2C209F93BB37}" type="datetimeFigureOut">
              <a:rPr lang="en-GB" smtClean="0"/>
              <a:pPr/>
              <a:t>19/01/2016</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C65878F9-D3C0-4612-BF20-815EAEA6CA0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FE4E9BB-7928-49C4-9602-2C209F93BB37}" type="datetimeFigureOut">
              <a:rPr lang="en-GB" smtClean="0"/>
              <a:pPr/>
              <a:t>19/01/2016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878F9-D3C0-4612-BF20-815EAEA6CA0F}"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FE4E9BB-7928-49C4-9602-2C209F93BB37}" type="datetimeFigureOut">
              <a:rPr lang="en-GB" smtClean="0"/>
              <a:pPr/>
              <a:t>19/01/2016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878F9-D3C0-4612-BF20-815EAEA6CA0F}"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6048375" cy="10842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00113" y="1600200"/>
            <a:ext cx="3816350" cy="4637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868863" y="1600200"/>
            <a:ext cx="3817937" cy="4637088"/>
          </a:xfrm>
        </p:spPr>
        <p:txBody>
          <a:bodyPr/>
          <a:lstStyle/>
          <a:p>
            <a:pPr lvl="0"/>
            <a:endParaRPr lang="en-GB" noProof="0" dirty="0" smtClean="0"/>
          </a:p>
        </p:txBody>
      </p:sp>
    </p:spTree>
    <p:extLst>
      <p:ext uri="{BB962C8B-B14F-4D97-AF65-F5344CB8AC3E}">
        <p14:creationId xmlns:p14="http://schemas.microsoft.com/office/powerpoint/2010/main" val="170970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FE4E9BB-7928-49C4-9602-2C209F93BB37}" type="datetimeFigureOut">
              <a:rPr lang="en-GB" smtClean="0"/>
              <a:pPr/>
              <a:t>19/01/2016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878F9-D3C0-4612-BF20-815EAEA6CA0F}"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FE4E9BB-7928-49C4-9602-2C209F93BB37}" type="datetimeFigureOut">
              <a:rPr lang="en-GB" smtClean="0"/>
              <a:pPr/>
              <a:t>19/01/2016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878F9-D3C0-4612-BF20-815EAEA6CA0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FE4E9BB-7928-49C4-9602-2C209F93BB37}" type="datetimeFigureOut">
              <a:rPr lang="en-GB" smtClean="0"/>
              <a:pPr/>
              <a:t>19/01/2016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878F9-D3C0-4612-BF20-815EAEA6CA0F}"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FE4E9BB-7928-49C4-9602-2C209F93BB37}" type="datetimeFigureOut">
              <a:rPr lang="en-GB" smtClean="0"/>
              <a:pPr/>
              <a:t>19/01/2016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5878F9-D3C0-4612-BF20-815EAEA6CA0F}"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FE4E9BB-7928-49C4-9602-2C209F93BB37}" type="datetimeFigureOut">
              <a:rPr lang="en-GB" smtClean="0"/>
              <a:pPr/>
              <a:t>19/01/2016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5878F9-D3C0-4612-BF20-815EAEA6CA0F}"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FE4E9BB-7928-49C4-9602-2C209F93BB37}" type="datetimeFigureOut">
              <a:rPr lang="en-GB" smtClean="0"/>
              <a:pPr/>
              <a:t>19/01/2016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5878F9-D3C0-4612-BF20-815EAEA6CA0F}"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FE4E9BB-7928-49C4-9602-2C209F93BB37}" type="datetimeFigureOut">
              <a:rPr lang="en-GB" smtClean="0"/>
              <a:pPr/>
              <a:t>19/01/2016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878F9-D3C0-4612-BF20-815EAEA6CA0F}"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FE4E9BB-7928-49C4-9602-2C209F93BB37}" type="datetimeFigureOut">
              <a:rPr lang="en-GB" smtClean="0"/>
              <a:pPr/>
              <a:t>19/01/2016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C65878F9-D3C0-4612-BF20-815EAEA6CA0F}"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4" name="Picture 13" descr="ppt-PFTW-Logo.jpg"/>
          <p:cNvPicPr>
            <a:picLocks noChangeAspect="1"/>
          </p:cNvPicPr>
          <p:nvPr userDrawn="1"/>
        </p:nvPicPr>
        <p:blipFill>
          <a:blip r:embed="rId14"/>
          <a:stretch>
            <a:fillRect/>
          </a:stretch>
        </p:blipFill>
        <p:spPr>
          <a:xfrm>
            <a:off x="0" y="0"/>
            <a:ext cx="9144000" cy="6858000"/>
          </a:xfrm>
          <a:prstGeom prst="rect">
            <a:avLst/>
          </a:prstGeom>
        </p:spPr>
      </p:pic>
      <p:grpSp>
        <p:nvGrpSpPr>
          <p:cNvPr id="15" name="Group 14"/>
          <p:cNvGrpSpPr/>
          <p:nvPr userDrawn="1"/>
        </p:nvGrpSpPr>
        <p:grpSpPr>
          <a:xfrm>
            <a:off x="5257800" y="5791200"/>
            <a:ext cx="2933700" cy="711198"/>
            <a:chOff x="5257800" y="5791200"/>
            <a:chExt cx="2933700" cy="711198"/>
          </a:xfrm>
        </p:grpSpPr>
        <p:pic>
          <p:nvPicPr>
            <p:cNvPr id="16" name="Picture 1"/>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57800" y="5791200"/>
              <a:ext cx="1455762" cy="68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 name="Picture 3"/>
            <p:cNvPicPr>
              <a:picLocks noChangeAspect="1" noChangeArrowheads="1"/>
            </p:cNvPicPr>
            <p:nvPr/>
          </p:nvPicPr>
          <p:blipFill rotWithShape="1">
            <a:blip r:embed="rId16">
              <a:extLst>
                <a:ext uri="{28A0092B-C50C-407E-A947-70E740481C1C}">
                  <a14:useLocalDpi xmlns:a14="http://schemas.microsoft.com/office/drawing/2010/main" val="0"/>
                </a:ext>
              </a:extLst>
            </a:blip>
            <a:srcRect t="11327" b="9709"/>
            <a:stretch/>
          </p:blipFill>
          <p:spPr bwMode="auto">
            <a:xfrm>
              <a:off x="6858000" y="5960861"/>
              <a:ext cx="1333500" cy="54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5878F9-D3C0-4612-BF20-815EAEA6CA0F}"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xStyles>
    <p:titleStyle>
      <a:lvl1pPr algn="l" rtl="0" eaLnBrk="1" latinLnBrk="0" hangingPunct="1">
        <a:spcBef>
          <a:spcPct val="0"/>
        </a:spcBef>
        <a:buNone/>
        <a:defRPr kumimoji="0" sz="5000" b="0" kern="1200">
          <a:ln>
            <a:noFill/>
          </a:ln>
          <a:solidFill>
            <a:srgbClr val="04A9FC"/>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usISdE-WSWU"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www.practicalaction.org/career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44.jpeg"/><Relationship Id="rId4" Type="http://schemas.openxmlformats.org/officeDocument/2006/relationships/hyperlink" Target="http://www.practicalaction/STE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8.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hyperlink" Target="http://www.google.co.uk/url?sa=i&amp;rct=j&amp;q=&amp;esrc=s&amp;frm=1&amp;source=images&amp;cd=&amp;cad=rja&amp;docid=-D3e5Bv4-obGpM&amp;tbnid=T86sp-41iN-EgM:&amp;ved=0CAUQjRw&amp;url=http://inweekly.net/wordpress/?p=4302&amp;ei=SxlLUtSXOYGJ0AWm0oCQAQ&amp;bvm=bv.53371865,d.d2k&amp;psig=AFQjCNE40Dl_UDCZwyrSWhcMfH_iM8CrfA&amp;ust=1380739704207768"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pt-PFTW-LogoSecondary.jpg"/>
          <p:cNvPicPr>
            <a:picLocks noChangeAspect="1"/>
          </p:cNvPicPr>
          <p:nvPr/>
        </p:nvPicPr>
        <p:blipFill>
          <a:blip r:embed="rId3"/>
          <a:stretch>
            <a:fillRect/>
          </a:stretch>
        </p:blipFill>
        <p:spPr>
          <a:xfrm>
            <a:off x="24062" y="0"/>
            <a:ext cx="9144000" cy="6947154"/>
          </a:xfrm>
          <a:prstGeom prst="rect">
            <a:avLst/>
          </a:prstGeom>
        </p:spPr>
      </p:pic>
      <p:sp>
        <p:nvSpPr>
          <p:cNvPr id="3" name="Rectangle 2"/>
          <p:cNvSpPr/>
          <p:nvPr/>
        </p:nvSpPr>
        <p:spPr>
          <a:xfrm>
            <a:off x="251520" y="4869160"/>
            <a:ext cx="201622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0838027"/>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p:cNvSpPr txBox="1">
            <a:spLocks/>
          </p:cNvSpPr>
          <p:nvPr/>
        </p:nvSpPr>
        <p:spPr>
          <a:xfrm>
            <a:off x="395536" y="1124744"/>
            <a:ext cx="8367464" cy="638944"/>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rgbClr val="04A9FC"/>
                </a:solidFill>
                <a:effectLst/>
                <a:uLnTx/>
                <a:uFillTx/>
                <a:latin typeface="+mj-lt"/>
                <a:ea typeface="+mj-ea"/>
                <a:cs typeface="+mj-cs"/>
              </a:rPr>
              <a:t>Let’s make our own National Grid</a:t>
            </a:r>
            <a:endParaRPr kumimoji="0" lang="en-GB" sz="4000" b="1" i="0" u="none" strike="noStrike" kern="1200" cap="none" spc="0" normalizeH="0" baseline="0" noProof="0" dirty="0">
              <a:ln>
                <a:noFill/>
              </a:ln>
              <a:solidFill>
                <a:srgbClr val="04A9FC"/>
              </a:solidFill>
              <a:effectLst/>
              <a:uLnTx/>
              <a:uFillTx/>
              <a:latin typeface="+mj-lt"/>
              <a:ea typeface="+mj-ea"/>
              <a:cs typeface="+mj-cs"/>
            </a:endParaRPr>
          </a:p>
        </p:txBody>
      </p:sp>
      <p:pic>
        <p:nvPicPr>
          <p:cNvPr id="8" name="Picture 2" descr="Electricity and Gas transmission system"/>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1848"/>
          <a:stretch/>
        </p:blipFill>
        <p:spPr bwMode="auto">
          <a:xfrm>
            <a:off x="2286000" y="2060848"/>
            <a:ext cx="3168352" cy="39168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830956" y="6488668"/>
            <a:ext cx="313044" cy="369332"/>
          </a:xfrm>
          <a:prstGeom prst="rect">
            <a:avLst/>
          </a:prstGeom>
        </p:spPr>
        <p:txBody>
          <a:bodyPr wrap="none">
            <a:spAutoFit/>
          </a:bodyPr>
          <a:lstStyle/>
          <a:p>
            <a:fld id="{C65878F9-D3C0-4612-BF20-815EAEA6CA0F}" type="slidenum">
              <a:rPr lang="en-GB" smtClean="0">
                <a:solidFill>
                  <a:srgbClr val="FFFFFF"/>
                </a:solidFill>
              </a:rPr>
              <a:pPr/>
              <a:t>10</a:t>
            </a:fld>
            <a:endParaRPr lang="en-GB" dirty="0">
              <a:solidFill>
                <a:srgbClr val="FFFFFF"/>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5686186"/>
            <a:ext cx="1630809"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554073"/>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txBox="1">
            <a:spLocks/>
          </p:cNvSpPr>
          <p:nvPr/>
        </p:nvSpPr>
        <p:spPr>
          <a:xfrm>
            <a:off x="449313" y="476672"/>
            <a:ext cx="8237487" cy="1143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rgbClr val="04A9FC"/>
                </a:solidFill>
                <a:effectLst/>
                <a:uLnTx/>
                <a:uFillTx/>
                <a:latin typeface="+mj-lt"/>
                <a:ea typeface="+mj-ea"/>
                <a:cs typeface="+mj-cs"/>
              </a:rPr>
              <a:t>Your task:</a:t>
            </a:r>
            <a:endParaRPr kumimoji="0" lang="en-GB" sz="4000" b="1" i="0" u="none" strike="noStrike" kern="1200" cap="none" spc="0" normalizeH="0" baseline="0" noProof="0" dirty="0">
              <a:ln>
                <a:noFill/>
              </a:ln>
              <a:solidFill>
                <a:srgbClr val="04A9FC"/>
              </a:solidFill>
              <a:effectLst/>
              <a:uLnTx/>
              <a:uFillTx/>
              <a:latin typeface="+mj-lt"/>
              <a:ea typeface="+mj-ea"/>
              <a:cs typeface="+mj-cs"/>
            </a:endParaRPr>
          </a:p>
        </p:txBody>
      </p:sp>
      <p:pic>
        <p:nvPicPr>
          <p:cNvPr id="10" name="Picture 2" descr="how long is a piece of st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798" y="2057400"/>
            <a:ext cx="3433202" cy="32872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499992" y="1981027"/>
            <a:ext cx="4032448" cy="2862322"/>
          </a:xfrm>
          <a:prstGeom prst="rect">
            <a:avLst/>
          </a:prstGeom>
        </p:spPr>
        <p:txBody>
          <a:bodyPr wrap="square">
            <a:spAutoFit/>
          </a:bodyPr>
          <a:lstStyle/>
          <a:p>
            <a:pPr marL="304800" indent="-304800"/>
            <a:r>
              <a:rPr lang="en-US" sz="2800" dirty="0" smtClean="0">
                <a:latin typeface="+mj-lt"/>
              </a:rPr>
              <a:t>   Imagine each of you is an  electricity pylon, and the string is the wires, connect as many</a:t>
            </a:r>
            <a:r>
              <a:rPr lang="en-US" sz="2800" b="1" dirty="0" smtClean="0">
                <a:latin typeface="+mj-lt"/>
              </a:rPr>
              <a:t> </a:t>
            </a:r>
            <a:r>
              <a:rPr lang="en-US" sz="4000" b="1" dirty="0">
                <a:solidFill>
                  <a:schemeClr val="tx2"/>
                </a:solidFill>
                <a:latin typeface="+mj-lt"/>
                <a:ea typeface="+mj-ea"/>
                <a:cs typeface="+mj-cs"/>
              </a:rPr>
              <a:t>people</a:t>
            </a:r>
            <a:r>
              <a:rPr lang="en-US" sz="2800" b="1" dirty="0" smtClean="0">
                <a:latin typeface="+mj-lt"/>
              </a:rPr>
              <a:t> </a:t>
            </a:r>
            <a:r>
              <a:rPr lang="en-US" sz="2800" dirty="0" smtClean="0">
                <a:latin typeface="+mj-lt"/>
              </a:rPr>
              <a:t>as possible to the power source.</a:t>
            </a:r>
          </a:p>
        </p:txBody>
      </p:sp>
      <p:sp>
        <p:nvSpPr>
          <p:cNvPr id="12" name="Rectangle 11"/>
          <p:cNvSpPr/>
          <p:nvPr/>
        </p:nvSpPr>
        <p:spPr>
          <a:xfrm>
            <a:off x="8686800" y="6488668"/>
            <a:ext cx="313044" cy="369332"/>
          </a:xfrm>
          <a:prstGeom prst="rect">
            <a:avLst/>
          </a:prstGeom>
        </p:spPr>
        <p:txBody>
          <a:bodyPr wrap="none">
            <a:spAutoFit/>
          </a:bodyPr>
          <a:lstStyle/>
          <a:p>
            <a:fld id="{C65878F9-D3C0-4612-BF20-815EAEA6CA0F}" type="slidenum">
              <a:rPr lang="en-GB" smtClean="0">
                <a:solidFill>
                  <a:srgbClr val="FFFFFF"/>
                </a:solidFill>
              </a:rPr>
              <a:pPr/>
              <a:t>11</a:t>
            </a:fld>
            <a:endParaRPr lang="en-GB" dirty="0">
              <a:solidFill>
                <a:srgbClr val="FFFFFF"/>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5696505"/>
            <a:ext cx="1774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454899"/>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7669842" y="2167067"/>
            <a:ext cx="338336" cy="34584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a:p>
        </p:txBody>
      </p:sp>
      <p:sp>
        <p:nvSpPr>
          <p:cNvPr id="2" name="Title 1"/>
          <p:cNvSpPr>
            <a:spLocks noGrp="1"/>
          </p:cNvSpPr>
          <p:nvPr>
            <p:ph type="title"/>
          </p:nvPr>
        </p:nvSpPr>
        <p:spPr>
          <a:xfrm>
            <a:off x="467544" y="260648"/>
            <a:ext cx="8305800" cy="1143000"/>
          </a:xfrm>
        </p:spPr>
        <p:txBody>
          <a:bodyPr>
            <a:normAutofit/>
          </a:bodyPr>
          <a:lstStyle/>
          <a:p>
            <a:pPr algn="ctr"/>
            <a:r>
              <a:rPr lang="en-GB" sz="4800" b="1" dirty="0">
                <a:solidFill>
                  <a:srgbClr val="04A9FC"/>
                </a:solidFill>
              </a:rPr>
              <a:t>Te</a:t>
            </a:r>
            <a:r>
              <a:rPr lang="en-GB" sz="4000" b="1" dirty="0">
                <a:solidFill>
                  <a:srgbClr val="04A9FC"/>
                </a:solidFill>
              </a:rPr>
              <a:t>chno</a:t>
            </a:r>
            <a:r>
              <a:rPr lang="en-GB" sz="4800" b="1" dirty="0">
                <a:solidFill>
                  <a:srgbClr val="04A9FC"/>
                </a:solidFill>
              </a:rPr>
              <a:t>logy </a:t>
            </a:r>
            <a:r>
              <a:rPr lang="en-GB" sz="4800" b="1" dirty="0" smtClean="0">
                <a:solidFill>
                  <a:srgbClr val="04A9FC"/>
                </a:solidFill>
              </a:rPr>
              <a:t>Justice </a:t>
            </a:r>
            <a:endParaRPr lang="en-GB" sz="4800" b="1" dirty="0">
              <a:solidFill>
                <a:srgbClr val="04A9FC"/>
              </a:solidFill>
            </a:endParaRPr>
          </a:p>
        </p:txBody>
      </p:sp>
      <p:sp>
        <p:nvSpPr>
          <p:cNvPr id="4" name="TextBox 3"/>
          <p:cNvSpPr txBox="1"/>
          <p:nvPr/>
        </p:nvSpPr>
        <p:spPr>
          <a:xfrm>
            <a:off x="611560" y="3429000"/>
            <a:ext cx="8136904" cy="2123658"/>
          </a:xfrm>
          <a:prstGeom prst="rect">
            <a:avLst/>
          </a:prstGeom>
          <a:noFill/>
        </p:spPr>
        <p:txBody>
          <a:bodyPr wrap="square" rtlCol="0">
            <a:spAutoFit/>
          </a:bodyPr>
          <a:lstStyle/>
          <a:p>
            <a:r>
              <a:rPr lang="en-GB" sz="3600" b="1" dirty="0">
                <a:solidFill>
                  <a:srgbClr val="04A9FC"/>
                </a:solidFill>
                <a:latin typeface="+mj-lt"/>
                <a:ea typeface="+mj-ea"/>
                <a:cs typeface="+mj-cs"/>
              </a:rPr>
              <a:t>Is this </a:t>
            </a:r>
            <a:r>
              <a:rPr lang="en-GB" sz="3600" b="1" dirty="0" smtClean="0">
                <a:solidFill>
                  <a:srgbClr val="04A9FC"/>
                </a:solidFill>
                <a:latin typeface="+mj-lt"/>
                <a:ea typeface="+mj-ea"/>
                <a:cs typeface="+mj-cs"/>
              </a:rPr>
              <a:t>fair? </a:t>
            </a:r>
            <a:endParaRPr lang="en-GB" sz="3600" b="1" dirty="0">
              <a:solidFill>
                <a:srgbClr val="04A9FC"/>
              </a:solidFill>
              <a:latin typeface="+mj-lt"/>
              <a:ea typeface="+mj-ea"/>
              <a:cs typeface="+mj-cs"/>
            </a:endParaRPr>
          </a:p>
          <a:p>
            <a:r>
              <a:rPr lang="en-GB" sz="2400" dirty="0" smtClean="0"/>
              <a:t>We don’t think so.  We believe everyone has the right to technology that means they can lead a decent life… as long as it doesn’t harm other people or the environment, now or in the future. We call that </a:t>
            </a:r>
            <a:r>
              <a:rPr lang="en-GB" sz="2400" b="1" dirty="0">
                <a:solidFill>
                  <a:schemeClr val="tx2"/>
                </a:solidFill>
                <a:latin typeface="+mj-lt"/>
                <a:ea typeface="+mj-ea"/>
                <a:cs typeface="+mj-cs"/>
              </a:rPr>
              <a:t>Technology </a:t>
            </a:r>
            <a:r>
              <a:rPr lang="en-GB" sz="2400" b="1" dirty="0" smtClean="0">
                <a:solidFill>
                  <a:schemeClr val="tx2"/>
                </a:solidFill>
                <a:latin typeface="+mj-lt"/>
                <a:ea typeface="+mj-ea"/>
                <a:cs typeface="+mj-cs"/>
              </a:rPr>
              <a:t>Justice.</a:t>
            </a:r>
            <a:endParaRPr lang="en-GB" sz="2400" b="1" dirty="0">
              <a:solidFill>
                <a:schemeClr val="tx2"/>
              </a:solidFill>
              <a:latin typeface="+mj-lt"/>
              <a:ea typeface="+mj-ea"/>
              <a:cs typeface="+mj-cs"/>
            </a:endParaRPr>
          </a:p>
        </p:txBody>
      </p:sp>
      <p:sp>
        <p:nvSpPr>
          <p:cNvPr id="5" name="TextBox 4"/>
          <p:cNvSpPr txBox="1"/>
          <p:nvPr/>
        </p:nvSpPr>
        <p:spPr>
          <a:xfrm>
            <a:off x="611559" y="1757943"/>
            <a:ext cx="4417641" cy="1323439"/>
          </a:xfrm>
          <a:prstGeom prst="rect">
            <a:avLst/>
          </a:prstGeom>
          <a:noFill/>
        </p:spPr>
        <p:txBody>
          <a:bodyPr wrap="square" rtlCol="0">
            <a:spAutoFit/>
          </a:bodyPr>
          <a:lstStyle/>
          <a:p>
            <a:r>
              <a:rPr lang="en-GB" sz="2800" b="1" dirty="0">
                <a:solidFill>
                  <a:schemeClr val="tx2"/>
                </a:solidFill>
                <a:latin typeface="+mj-lt"/>
                <a:ea typeface="+mj-ea"/>
                <a:cs typeface="+mj-cs"/>
              </a:rPr>
              <a:t>1.4 billion people  don’t have any </a:t>
            </a:r>
            <a:r>
              <a:rPr lang="en-GB" sz="2800" b="1" dirty="0" smtClean="0">
                <a:solidFill>
                  <a:schemeClr val="tx2"/>
                </a:solidFill>
                <a:latin typeface="+mj-lt"/>
                <a:ea typeface="+mj-ea"/>
                <a:cs typeface="+mj-cs"/>
              </a:rPr>
              <a:t>electricity </a:t>
            </a:r>
            <a:r>
              <a:rPr lang="en-GB" sz="2400" dirty="0" smtClean="0"/>
              <a:t>that’s </a:t>
            </a:r>
            <a:r>
              <a:rPr lang="en-GB" sz="2400" dirty="0"/>
              <a:t>one third of the world</a:t>
            </a:r>
          </a:p>
        </p:txBody>
      </p:sp>
      <p:grpSp>
        <p:nvGrpSpPr>
          <p:cNvPr id="6" name="Group 5"/>
          <p:cNvGrpSpPr/>
          <p:nvPr/>
        </p:nvGrpSpPr>
        <p:grpSpPr>
          <a:xfrm>
            <a:off x="7164288" y="1666488"/>
            <a:ext cx="828685" cy="2338576"/>
            <a:chOff x="2721496" y="4028554"/>
            <a:chExt cx="828685" cy="2338576"/>
          </a:xfrm>
        </p:grpSpPr>
        <p:sp>
          <p:nvSpPr>
            <p:cNvPr id="7" name="Oval 6"/>
            <p:cNvSpPr/>
            <p:nvPr/>
          </p:nvSpPr>
          <p:spPr>
            <a:xfrm>
              <a:off x="2721496" y="4028554"/>
              <a:ext cx="338336" cy="34584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a:p>
          </p:txBody>
        </p:sp>
        <p:sp>
          <p:nvSpPr>
            <p:cNvPr id="8" name="Oval 7"/>
            <p:cNvSpPr/>
            <p:nvPr/>
          </p:nvSpPr>
          <p:spPr>
            <a:xfrm>
              <a:off x="3194565" y="4028554"/>
              <a:ext cx="338336" cy="34584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a:p>
          </p:txBody>
        </p:sp>
        <p:sp>
          <p:nvSpPr>
            <p:cNvPr id="9" name="Oval 8"/>
            <p:cNvSpPr/>
            <p:nvPr/>
          </p:nvSpPr>
          <p:spPr>
            <a:xfrm>
              <a:off x="2722413" y="4520162"/>
              <a:ext cx="338336" cy="34584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a:p>
          </p:txBody>
        </p:sp>
        <p:sp>
          <p:nvSpPr>
            <p:cNvPr id="10" name="Oval 9"/>
            <p:cNvSpPr/>
            <p:nvPr/>
          </p:nvSpPr>
          <p:spPr>
            <a:xfrm>
              <a:off x="3211845" y="5496125"/>
              <a:ext cx="338336" cy="34584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a:p>
          </p:txBody>
        </p:sp>
        <p:sp>
          <p:nvSpPr>
            <p:cNvPr id="11" name="Oval 10"/>
            <p:cNvSpPr/>
            <p:nvPr/>
          </p:nvSpPr>
          <p:spPr>
            <a:xfrm>
              <a:off x="3211845" y="5038925"/>
              <a:ext cx="338336" cy="34584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a:p>
          </p:txBody>
        </p:sp>
        <p:sp>
          <p:nvSpPr>
            <p:cNvPr id="12" name="Oval 11"/>
            <p:cNvSpPr/>
            <p:nvPr/>
          </p:nvSpPr>
          <p:spPr>
            <a:xfrm>
              <a:off x="2721496" y="6021288"/>
              <a:ext cx="338336" cy="34584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a:p>
          </p:txBody>
        </p:sp>
        <p:sp>
          <p:nvSpPr>
            <p:cNvPr id="13" name="Oval 12"/>
            <p:cNvSpPr/>
            <p:nvPr/>
          </p:nvSpPr>
          <p:spPr>
            <a:xfrm>
              <a:off x="2728797" y="5496125"/>
              <a:ext cx="338336" cy="34584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a:p>
          </p:txBody>
        </p:sp>
        <p:sp>
          <p:nvSpPr>
            <p:cNvPr id="14" name="Oval 13"/>
            <p:cNvSpPr/>
            <p:nvPr/>
          </p:nvSpPr>
          <p:spPr>
            <a:xfrm>
              <a:off x="2728797" y="5038925"/>
              <a:ext cx="338336" cy="34584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a:p>
          </p:txBody>
        </p:sp>
        <p:sp>
          <p:nvSpPr>
            <p:cNvPr id="15" name="Oval 14"/>
            <p:cNvSpPr/>
            <p:nvPr/>
          </p:nvSpPr>
          <p:spPr>
            <a:xfrm>
              <a:off x="3211845" y="6021288"/>
              <a:ext cx="338336" cy="34584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a:p>
          </p:txBody>
        </p:sp>
        <p:sp>
          <p:nvSpPr>
            <p:cNvPr id="16" name="Chord 15"/>
            <p:cNvSpPr/>
            <p:nvPr/>
          </p:nvSpPr>
          <p:spPr>
            <a:xfrm>
              <a:off x="3211845" y="4538104"/>
              <a:ext cx="338336" cy="327900"/>
            </a:xfrm>
            <a:prstGeom prst="chord">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dirty="0"/>
            </a:p>
          </p:txBody>
        </p:sp>
      </p:grpSp>
      <p:sp>
        <p:nvSpPr>
          <p:cNvPr id="17" name="TextBox 16"/>
          <p:cNvSpPr txBox="1"/>
          <p:nvPr/>
        </p:nvSpPr>
        <p:spPr>
          <a:xfrm>
            <a:off x="5148064" y="1690598"/>
            <a:ext cx="1584176" cy="923330"/>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sz="5400" dirty="0" smtClean="0">
                <a:latin typeface="+mj-lt"/>
              </a:rPr>
              <a:t>33%</a:t>
            </a:r>
            <a:endParaRPr lang="en-GB" sz="5400" dirty="0">
              <a:latin typeface="+mj-lt"/>
            </a:endParaRPr>
          </a:p>
        </p:txBody>
      </p:sp>
      <p:sp>
        <p:nvSpPr>
          <p:cNvPr id="18" name="TextBox 1"/>
          <p:cNvSpPr txBox="1"/>
          <p:nvPr/>
        </p:nvSpPr>
        <p:spPr>
          <a:xfrm>
            <a:off x="5148064" y="2838707"/>
            <a:ext cx="1584176" cy="1107996"/>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sz="6600" dirty="0" smtClean="0">
                <a:latin typeface="+mj-lt"/>
              </a:rPr>
              <a:t>1/3</a:t>
            </a:r>
            <a:r>
              <a:rPr lang="en-GB" dirty="0" smtClean="0"/>
              <a:t> </a:t>
            </a:r>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202" y="5733256"/>
            <a:ext cx="1774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07196"/>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78818" y="908720"/>
            <a:ext cx="8280920" cy="1084263"/>
          </a:xfrm>
        </p:spPr>
        <p:txBody>
          <a:bodyPr>
            <a:noAutofit/>
          </a:bodyPr>
          <a:lstStyle/>
          <a:p>
            <a:pPr algn="ctr"/>
            <a:r>
              <a:rPr lang="en-GB" sz="3600" b="1" dirty="0"/>
              <a:t>What </a:t>
            </a:r>
            <a:r>
              <a:rPr lang="en-GB" sz="3600" b="1" dirty="0" smtClean="0"/>
              <a:t>is being </a:t>
            </a:r>
            <a:r>
              <a:rPr lang="en-GB" sz="3600" b="1" dirty="0"/>
              <a:t>done </a:t>
            </a:r>
            <a:r>
              <a:rPr lang="en-GB" sz="3600" b="1" dirty="0" smtClean="0"/>
              <a:t>to help people in the developing world  e.g. Kenya?</a:t>
            </a:r>
            <a:endParaRPr lang="en-GB" sz="3600" b="1" dirty="0"/>
          </a:p>
        </p:txBody>
      </p:sp>
      <p:sp>
        <p:nvSpPr>
          <p:cNvPr id="18435" name="Rectangle 3"/>
          <p:cNvSpPr>
            <a:spLocks noGrp="1" noChangeArrowheads="1"/>
          </p:cNvSpPr>
          <p:nvPr>
            <p:ph type="body" sz="half" idx="1"/>
          </p:nvPr>
        </p:nvSpPr>
        <p:spPr>
          <a:xfrm>
            <a:off x="515401" y="2079429"/>
            <a:ext cx="4632663" cy="4608512"/>
          </a:xfrm>
        </p:spPr>
        <p:txBody>
          <a:bodyPr>
            <a:normAutofit fontScale="62500" lnSpcReduction="20000"/>
          </a:bodyPr>
          <a:lstStyle/>
          <a:p>
            <a:pPr marL="0" indent="0" eaLnBrk="1" hangingPunct="1">
              <a:lnSpc>
                <a:spcPct val="130000"/>
              </a:lnSpc>
              <a:buNone/>
            </a:pPr>
            <a:r>
              <a:rPr lang="en-US" sz="3300" dirty="0"/>
              <a:t>In year </a:t>
            </a:r>
            <a:r>
              <a:rPr lang="en-US" sz="3300" dirty="0" smtClean="0"/>
              <a:t>2015 world leaders </a:t>
            </a:r>
            <a:r>
              <a:rPr lang="en-US" sz="3300" dirty="0"/>
              <a:t>got together and said they </a:t>
            </a:r>
            <a:r>
              <a:rPr lang="en-US" sz="3300" dirty="0" smtClean="0"/>
              <a:t>wanted to help people </a:t>
            </a:r>
            <a:r>
              <a:rPr lang="en-US" sz="3300" dirty="0"/>
              <a:t>in </a:t>
            </a:r>
            <a:r>
              <a:rPr lang="en-US" sz="3300" dirty="0" smtClean="0"/>
              <a:t>developing countries </a:t>
            </a:r>
            <a:r>
              <a:rPr lang="en-US" sz="3300" dirty="0"/>
              <a:t>like </a:t>
            </a:r>
            <a:r>
              <a:rPr lang="en-US" sz="3300" dirty="0" smtClean="0"/>
              <a:t>Kenya get out of poverty and lead a decent life.</a:t>
            </a:r>
          </a:p>
          <a:p>
            <a:pPr marL="0" indent="0" eaLnBrk="1" hangingPunct="1">
              <a:lnSpc>
                <a:spcPct val="130000"/>
              </a:lnSpc>
              <a:buNone/>
            </a:pPr>
            <a:endParaRPr lang="en-US" sz="1800" dirty="0"/>
          </a:p>
          <a:p>
            <a:pPr marL="0" indent="0" eaLnBrk="1" hangingPunct="1">
              <a:lnSpc>
                <a:spcPct val="130000"/>
              </a:lnSpc>
              <a:buNone/>
            </a:pPr>
            <a:r>
              <a:rPr lang="en-US" sz="3300" dirty="0"/>
              <a:t>They </a:t>
            </a:r>
            <a:r>
              <a:rPr lang="en-US" sz="3300" dirty="0" smtClean="0"/>
              <a:t>set themselves </a:t>
            </a:r>
            <a:r>
              <a:rPr lang="en-US" sz="4100" b="1" dirty="0" smtClean="0">
                <a:solidFill>
                  <a:schemeClr val="tx2"/>
                </a:solidFill>
                <a:latin typeface="+mj-lt"/>
                <a:ea typeface="+mj-ea"/>
                <a:cs typeface="+mj-cs"/>
              </a:rPr>
              <a:t>17</a:t>
            </a:r>
            <a:r>
              <a:rPr lang="en-US" sz="4100" b="1" dirty="0" smtClean="0">
                <a:solidFill>
                  <a:srgbClr val="0070C0"/>
                </a:solidFill>
              </a:rPr>
              <a:t> </a:t>
            </a:r>
            <a:r>
              <a:rPr lang="en-US" sz="3300" dirty="0"/>
              <a:t>different </a:t>
            </a:r>
            <a:r>
              <a:rPr lang="en-US" sz="3300" dirty="0" smtClean="0"/>
              <a:t>goals </a:t>
            </a:r>
            <a:r>
              <a:rPr lang="en-US" sz="3300" dirty="0"/>
              <a:t>to make this happen </a:t>
            </a:r>
            <a:r>
              <a:rPr lang="en-US" sz="3300" dirty="0" smtClean="0"/>
              <a:t>by 2030.  </a:t>
            </a:r>
            <a:r>
              <a:rPr lang="en-US" sz="3300" dirty="0"/>
              <a:t>They called these the </a:t>
            </a:r>
            <a:endParaRPr lang="en-US" sz="3300" dirty="0" smtClean="0"/>
          </a:p>
          <a:p>
            <a:pPr marL="0" indent="0" eaLnBrk="1" hangingPunct="1">
              <a:lnSpc>
                <a:spcPct val="130000"/>
              </a:lnSpc>
              <a:buNone/>
            </a:pPr>
            <a:r>
              <a:rPr lang="en-US" sz="3900" b="1" dirty="0">
                <a:solidFill>
                  <a:schemeClr val="tx2"/>
                </a:solidFill>
                <a:latin typeface="+mj-lt"/>
                <a:ea typeface="+mj-ea"/>
                <a:cs typeface="+mj-cs"/>
              </a:rPr>
              <a:t>S</a:t>
            </a:r>
            <a:r>
              <a:rPr lang="en-US" sz="3900" b="1" dirty="0" smtClean="0">
                <a:solidFill>
                  <a:schemeClr val="tx2"/>
                </a:solidFill>
                <a:latin typeface="+mj-lt"/>
                <a:ea typeface="+mj-ea"/>
                <a:cs typeface="+mj-cs"/>
              </a:rPr>
              <a:t>ustainable Development Goals</a:t>
            </a:r>
            <a:endParaRPr lang="en-US" sz="3900" b="1" dirty="0">
              <a:solidFill>
                <a:schemeClr val="tx2"/>
              </a:solidFill>
              <a:latin typeface="+mj-lt"/>
              <a:ea typeface="+mj-ea"/>
              <a:cs typeface="+mj-cs"/>
            </a:endParaRPr>
          </a:p>
          <a:p>
            <a:pPr marL="0" indent="0" eaLnBrk="1" hangingPunct="1">
              <a:lnSpc>
                <a:spcPct val="130000"/>
              </a:lnSpc>
              <a:buNone/>
            </a:pPr>
            <a:endParaRPr lang="en-US" sz="2400" dirty="0"/>
          </a:p>
          <a:p>
            <a:pPr marL="0" indent="0" eaLnBrk="1" hangingPunct="1">
              <a:lnSpc>
                <a:spcPct val="130000"/>
              </a:lnSpc>
              <a:buNone/>
            </a:pPr>
            <a:endParaRPr lang="en-GB" sz="2400" dirty="0" smtClean="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1492"/>
          <a:stretch/>
        </p:blipFill>
        <p:spPr>
          <a:xfrm>
            <a:off x="6424217" y="2348880"/>
            <a:ext cx="2218454" cy="2132856"/>
          </a:xfrm>
          <a:prstGeom prst="rect">
            <a:avLst/>
          </a:prstGeom>
        </p:spPr>
      </p:pic>
      <p:sp>
        <p:nvSpPr>
          <p:cNvPr id="2" name="TextBox 1"/>
          <p:cNvSpPr txBox="1"/>
          <p:nvPr/>
        </p:nvSpPr>
        <p:spPr>
          <a:xfrm>
            <a:off x="6424216" y="4653136"/>
            <a:ext cx="2324247" cy="430887"/>
          </a:xfrm>
          <a:prstGeom prst="rect">
            <a:avLst/>
          </a:prstGeom>
          <a:noFill/>
        </p:spPr>
        <p:txBody>
          <a:bodyPr wrap="square" rtlCol="0">
            <a:spAutoFit/>
          </a:bodyPr>
          <a:lstStyle/>
          <a:p>
            <a:r>
              <a:rPr lang="en-GB" sz="1100" i="1" dirty="0" smtClean="0"/>
              <a:t>General Ban Ki Moon</a:t>
            </a:r>
          </a:p>
          <a:p>
            <a:r>
              <a:rPr lang="en-GB" sz="1100" i="1" dirty="0" smtClean="0"/>
              <a:t>United Nation’s General Secretary</a:t>
            </a:r>
            <a:endParaRPr lang="en-GB" sz="1100" i="1"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5805264"/>
            <a:ext cx="1774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866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a:spLocks noGrp="1"/>
          </p:cNvSpPr>
          <p:nvPr>
            <p:ph type="title"/>
          </p:nvPr>
        </p:nvSpPr>
        <p:spPr>
          <a:xfrm>
            <a:off x="313835" y="762000"/>
            <a:ext cx="8660346" cy="1143000"/>
          </a:xfrm>
        </p:spPr>
        <p:txBody>
          <a:bodyPr>
            <a:noAutofit/>
          </a:bodyPr>
          <a:lstStyle/>
          <a:p>
            <a:pPr algn="ctr"/>
            <a:r>
              <a:rPr lang="en-GB" sz="3600" b="1" dirty="0" smtClean="0">
                <a:solidFill>
                  <a:srgbClr val="04A9FC"/>
                </a:solidFill>
              </a:rPr>
              <a:t>Why is electricity so important </a:t>
            </a:r>
            <a:br>
              <a:rPr lang="en-GB" sz="3600" b="1" dirty="0" smtClean="0">
                <a:solidFill>
                  <a:srgbClr val="04A9FC"/>
                </a:solidFill>
              </a:rPr>
            </a:br>
            <a:r>
              <a:rPr lang="en-GB" sz="3600" b="1" dirty="0" smtClean="0">
                <a:solidFill>
                  <a:srgbClr val="04A9FC"/>
                </a:solidFill>
              </a:rPr>
              <a:t>for Technology justice?</a:t>
            </a:r>
            <a:endParaRPr lang="en-GB" sz="3600" b="1" dirty="0">
              <a:solidFill>
                <a:srgbClr val="04A9FC"/>
              </a:solidFill>
            </a:endParaRPr>
          </a:p>
        </p:txBody>
      </p:sp>
      <p:sp>
        <p:nvSpPr>
          <p:cNvPr id="3" name="TextBox 2"/>
          <p:cNvSpPr txBox="1"/>
          <p:nvPr/>
        </p:nvSpPr>
        <p:spPr>
          <a:xfrm>
            <a:off x="539552" y="1600200"/>
            <a:ext cx="8208912" cy="4524316"/>
          </a:xfrm>
          <a:prstGeom prst="rect">
            <a:avLst/>
          </a:prstGeom>
          <a:noFill/>
        </p:spPr>
        <p:txBody>
          <a:bodyPr wrap="square" rtlCol="0">
            <a:spAutoFit/>
          </a:bodyPr>
          <a:lstStyle/>
          <a:p>
            <a:endParaRPr lang="en-GB" dirty="0"/>
          </a:p>
          <a:p>
            <a:pPr algn="ctr"/>
            <a:r>
              <a:rPr lang="en-GB" sz="2400" b="1" dirty="0" smtClean="0"/>
              <a:t>…</a:t>
            </a:r>
            <a:r>
              <a:rPr lang="en-GB" sz="2400" dirty="0" smtClean="0"/>
              <a:t>let’s find out why one charity called </a:t>
            </a:r>
            <a:r>
              <a:rPr lang="en-GB" sz="2400" b="1" dirty="0" smtClean="0"/>
              <a:t>Practical Action</a:t>
            </a:r>
            <a:r>
              <a:rPr lang="en-GB" sz="2400" dirty="0" smtClean="0"/>
              <a:t>  thinks electricity is important and what they are doing to make technology justice a reality.</a:t>
            </a:r>
            <a:endParaRPr lang="en-GB" sz="2400" dirty="0"/>
          </a:p>
          <a:p>
            <a:endParaRPr lang="en-GB" dirty="0" smtClean="0"/>
          </a:p>
          <a:p>
            <a:endParaRPr lang="en-GB" dirty="0" smtClean="0"/>
          </a:p>
          <a:p>
            <a:endParaRPr lang="en-GB" dirty="0" smtClean="0"/>
          </a:p>
          <a:p>
            <a:endParaRPr lang="en-GB" dirty="0" smtClean="0"/>
          </a:p>
          <a:p>
            <a:endParaRPr lang="en-GB" dirty="0" smtClean="0">
              <a:hlinkClick r:id="rId3"/>
            </a:endParaRPr>
          </a:p>
          <a:p>
            <a:endParaRPr lang="en-GB" dirty="0">
              <a:hlinkClick r:id="rId3"/>
            </a:endParaRPr>
          </a:p>
          <a:p>
            <a:endParaRPr lang="en-GB" dirty="0" smtClean="0">
              <a:hlinkClick r:id="rId3"/>
            </a:endParaRPr>
          </a:p>
          <a:p>
            <a:pPr algn="ctr"/>
            <a:endParaRPr lang="en-GB" dirty="0" smtClean="0">
              <a:hlinkClick r:id="rId3"/>
            </a:endParaRPr>
          </a:p>
          <a:p>
            <a:pPr algn="ctr"/>
            <a:endParaRPr lang="en-GB" dirty="0" smtClean="0">
              <a:hlinkClick r:id="rId3"/>
            </a:endParaRPr>
          </a:p>
          <a:p>
            <a:pPr algn="ctr"/>
            <a:r>
              <a:rPr lang="en-GB" dirty="0" smtClean="0">
                <a:hlinkClick r:id="rId3"/>
              </a:rPr>
              <a:t>http</a:t>
            </a:r>
            <a:r>
              <a:rPr lang="en-GB" dirty="0">
                <a:hlinkClick r:id="rId3"/>
              </a:rPr>
              <a:t>://www.youtube.com/watch?v=usISdE-WSWU</a:t>
            </a:r>
            <a:endParaRPr lang="en-GB" dirty="0"/>
          </a:p>
          <a:p>
            <a:endParaRPr lang="en-GB" dirty="0"/>
          </a:p>
        </p:txBody>
      </p:sp>
      <p:pic>
        <p:nvPicPr>
          <p:cNvPr id="8" name="Picture 7"/>
          <p:cNvPicPr/>
          <p:nvPr/>
        </p:nvPicPr>
        <p:blipFill rotWithShape="1">
          <a:blip r:embed="rId4"/>
          <a:srcRect l="16804" t="26652" r="31543" b="22439"/>
          <a:stretch/>
        </p:blipFill>
        <p:spPr bwMode="auto">
          <a:xfrm>
            <a:off x="2699792" y="3284984"/>
            <a:ext cx="3646582" cy="2180585"/>
          </a:xfrm>
          <a:prstGeom prst="rect">
            <a:avLst/>
          </a:prstGeom>
          <a:ln>
            <a:noFill/>
          </a:ln>
          <a:extLst>
            <a:ext uri="{53640926-AAD7-44D8-BBD7-CCE9431645EC}">
              <a14:shadowObscured xmlns:a14="http://schemas.microsoft.com/office/drawing/2010/main"/>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5805264"/>
            <a:ext cx="1774825" cy="71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867543"/>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a:spLocks noGrp="1"/>
          </p:cNvSpPr>
          <p:nvPr>
            <p:ph type="title"/>
          </p:nvPr>
        </p:nvSpPr>
        <p:spPr>
          <a:xfrm>
            <a:off x="572741" y="836712"/>
            <a:ext cx="8100392" cy="1143000"/>
          </a:xfrm>
        </p:spPr>
        <p:txBody>
          <a:bodyPr>
            <a:noAutofit/>
          </a:bodyPr>
          <a:lstStyle/>
          <a:p>
            <a:pPr algn="ctr"/>
            <a:r>
              <a:rPr lang="en-GB" sz="3600" b="1" dirty="0" smtClean="0">
                <a:solidFill>
                  <a:srgbClr val="04A9FC"/>
                </a:solidFill>
              </a:rPr>
              <a:t>Today we are focusing on using wind power to produce electricity</a:t>
            </a:r>
            <a:endParaRPr lang="en-GB" sz="3600" b="1" dirty="0">
              <a:solidFill>
                <a:srgbClr val="04A9FC"/>
              </a:solidFill>
            </a:endParaRPr>
          </a:p>
        </p:txBody>
      </p:sp>
      <p:sp>
        <p:nvSpPr>
          <p:cNvPr id="11" name="Rectangle 10"/>
          <p:cNvSpPr/>
          <p:nvPr/>
        </p:nvSpPr>
        <p:spPr>
          <a:xfrm>
            <a:off x="3097188" y="2895600"/>
            <a:ext cx="5760640" cy="3785652"/>
          </a:xfrm>
          <a:prstGeom prst="rect">
            <a:avLst/>
          </a:prstGeom>
        </p:spPr>
        <p:txBody>
          <a:bodyPr wrap="square">
            <a:spAutoFit/>
          </a:bodyPr>
          <a:lstStyle/>
          <a:p>
            <a:pPr marL="457200" indent="-457200">
              <a:buFont typeface="Arial" pitchFamily="34" charset="0"/>
              <a:buChar char="•"/>
            </a:pPr>
            <a:r>
              <a:rPr lang="en-US" sz="2400" dirty="0" smtClean="0">
                <a:latin typeface="+mj-lt"/>
              </a:rPr>
              <a:t>Wind turbines can provide energy for communities not connected to the national grid…reaching the very poor.</a:t>
            </a:r>
          </a:p>
          <a:p>
            <a:pPr marL="457200" indent="-457200">
              <a:buFont typeface="Arial" pitchFamily="34" charset="0"/>
              <a:buChar char="•"/>
            </a:pPr>
            <a:endParaRPr lang="en-US" sz="2400" dirty="0" smtClean="0">
              <a:latin typeface="+mj-lt"/>
            </a:endParaRPr>
          </a:p>
          <a:p>
            <a:pPr marL="457200" indent="-457200">
              <a:buFont typeface="Arial" pitchFamily="34" charset="0"/>
              <a:buChar char="•"/>
            </a:pPr>
            <a:r>
              <a:rPr lang="en-US" sz="2400" dirty="0" smtClean="0">
                <a:latin typeface="+mj-lt"/>
              </a:rPr>
              <a:t>Wind is a </a:t>
            </a:r>
            <a:r>
              <a:rPr lang="en-US" sz="2400" b="1" dirty="0" smtClean="0">
                <a:solidFill>
                  <a:srgbClr val="002060"/>
                </a:solidFill>
                <a:latin typeface="+mj-lt"/>
              </a:rPr>
              <a:t>renewable energy </a:t>
            </a:r>
            <a:r>
              <a:rPr lang="en-US" sz="2400" dirty="0" smtClean="0">
                <a:latin typeface="+mj-lt"/>
              </a:rPr>
              <a:t>source, so it is sustainable… it doesn’t harm other people or the environment.</a:t>
            </a:r>
          </a:p>
          <a:p>
            <a:endParaRPr lang="en-US" sz="2400" dirty="0" smtClean="0"/>
          </a:p>
          <a:p>
            <a:pPr marL="457200" indent="-457200">
              <a:buFont typeface="Arial" pitchFamily="34" charset="0"/>
              <a:buChar char="•"/>
            </a:pPr>
            <a:endParaRPr lang="en-US" sz="2400" dirty="0" smtClean="0"/>
          </a:p>
          <a:p>
            <a:pPr marL="457200" indent="-457200">
              <a:buFont typeface="Arial" pitchFamily="34" charset="0"/>
              <a:buChar char="•"/>
            </a:pPr>
            <a:endParaRPr lang="en-US" sz="1200" dirty="0" smtClean="0"/>
          </a:p>
          <a:p>
            <a:pPr marL="457200" indent="-457200">
              <a:buFont typeface="Arial" pitchFamily="34" charset="0"/>
              <a:buChar char="•"/>
            </a:pPr>
            <a:endParaRPr lang="en-US" sz="1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378" y="2819401"/>
            <a:ext cx="2077261" cy="3124200"/>
          </a:xfrm>
          <a:prstGeom prst="rect">
            <a:avLst/>
          </a:prstGeom>
        </p:spPr>
      </p:pic>
      <p:sp>
        <p:nvSpPr>
          <p:cNvPr id="4" name="TextBox 3"/>
          <p:cNvSpPr txBox="1"/>
          <p:nvPr/>
        </p:nvSpPr>
        <p:spPr>
          <a:xfrm>
            <a:off x="539552" y="2204864"/>
            <a:ext cx="8147248" cy="584775"/>
          </a:xfrm>
          <a:prstGeom prst="rect">
            <a:avLst/>
          </a:prstGeom>
          <a:noFill/>
        </p:spPr>
        <p:txBody>
          <a:bodyPr wrap="square" rtlCol="0">
            <a:spAutoFit/>
          </a:bodyPr>
          <a:lstStyle/>
          <a:p>
            <a:pPr algn="ctr"/>
            <a:r>
              <a:rPr lang="en-GB" sz="3200" dirty="0" smtClean="0">
                <a:latin typeface="+mj-lt"/>
              </a:rPr>
              <a:t>Wind turbines convert wind into electricity</a:t>
            </a:r>
            <a:endParaRPr lang="en-GB" sz="3200" dirty="0">
              <a:latin typeface="+mj-lt"/>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095" y="5733256"/>
            <a:ext cx="1774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812848"/>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a:spLocks noGrp="1"/>
          </p:cNvSpPr>
          <p:nvPr>
            <p:ph type="title"/>
          </p:nvPr>
        </p:nvSpPr>
        <p:spPr>
          <a:xfrm>
            <a:off x="467544" y="332656"/>
            <a:ext cx="8066856" cy="1143000"/>
          </a:xfrm>
        </p:spPr>
        <p:txBody>
          <a:bodyPr>
            <a:noAutofit/>
          </a:bodyPr>
          <a:lstStyle/>
          <a:p>
            <a:pPr algn="ctr"/>
            <a:r>
              <a:rPr lang="en-GB" sz="4000" b="1" dirty="0" smtClean="0">
                <a:solidFill>
                  <a:srgbClr val="04A9FC"/>
                </a:solidFill>
              </a:rPr>
              <a:t>How does a wind turbine work?</a:t>
            </a:r>
            <a:endParaRPr lang="en-GB" sz="4000" b="1" dirty="0">
              <a:solidFill>
                <a:srgbClr val="04A9FC"/>
              </a:solidFill>
            </a:endParaRPr>
          </a:p>
        </p:txBody>
      </p:sp>
      <p:sp>
        <p:nvSpPr>
          <p:cNvPr id="11" name="Rectangle 10"/>
          <p:cNvSpPr/>
          <p:nvPr/>
        </p:nvSpPr>
        <p:spPr>
          <a:xfrm>
            <a:off x="3851921" y="1628800"/>
            <a:ext cx="4377680" cy="3477875"/>
          </a:xfrm>
          <a:prstGeom prst="rect">
            <a:avLst/>
          </a:prstGeom>
        </p:spPr>
        <p:txBody>
          <a:bodyPr wrap="square">
            <a:spAutoFit/>
          </a:bodyPr>
          <a:lstStyle/>
          <a:p>
            <a:pPr marL="342900" indent="-342900">
              <a:buFont typeface="Arial"/>
              <a:buChar char="•"/>
            </a:pPr>
            <a:r>
              <a:rPr lang="en-US" sz="2000" dirty="0" smtClean="0"/>
              <a:t>A wind turbine works In the same way as a fossil fuel power station.</a:t>
            </a:r>
          </a:p>
          <a:p>
            <a:pPr marL="342900" indent="-342900">
              <a:buFont typeface="Arial"/>
              <a:buChar char="•"/>
            </a:pPr>
            <a:endParaRPr lang="en-US" sz="2000" dirty="0" smtClean="0"/>
          </a:p>
          <a:p>
            <a:pPr marL="342900" indent="-342900">
              <a:buFont typeface="Arial"/>
              <a:buChar char="•"/>
            </a:pPr>
            <a:r>
              <a:rPr lang="en-US" sz="2000" dirty="0" smtClean="0"/>
              <a:t>The only difference is wind turns the generator rather than heated steam</a:t>
            </a:r>
          </a:p>
          <a:p>
            <a:pPr>
              <a:buFont typeface="Arial"/>
              <a:buChar char="•"/>
            </a:pPr>
            <a:endParaRPr lang="en-US" sz="2000" dirty="0" smtClean="0"/>
          </a:p>
          <a:p>
            <a:pPr marL="342900" indent="-342900">
              <a:buFont typeface="Arial"/>
              <a:buChar char="•"/>
            </a:pPr>
            <a:r>
              <a:rPr lang="en-US" sz="2000" dirty="0" smtClean="0"/>
              <a:t>This </a:t>
            </a:r>
            <a:r>
              <a:rPr lang="en-US" sz="2000" dirty="0"/>
              <a:t>makes a wind turbine renewable, as the wind is </a:t>
            </a:r>
            <a:r>
              <a:rPr lang="en-US" sz="2000" dirty="0" smtClean="0"/>
              <a:t>an energy </a:t>
            </a:r>
            <a:r>
              <a:rPr lang="en-US" sz="2000" dirty="0"/>
              <a:t>source which will never run out</a:t>
            </a:r>
          </a:p>
        </p:txBody>
      </p:sp>
      <p:pic>
        <p:nvPicPr>
          <p:cNvPr id="4098" name="Picture 2" descr="http://static.ddmcdn.com/gif/wind-power-horizont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2786178" cy="401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14430"/>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a:spLocks noGrp="1"/>
          </p:cNvSpPr>
          <p:nvPr>
            <p:ph type="title"/>
          </p:nvPr>
        </p:nvSpPr>
        <p:spPr>
          <a:xfrm>
            <a:off x="611560" y="289071"/>
            <a:ext cx="7999040" cy="1143000"/>
          </a:xfrm>
        </p:spPr>
        <p:txBody>
          <a:bodyPr>
            <a:noAutofit/>
          </a:bodyPr>
          <a:lstStyle/>
          <a:p>
            <a:pPr algn="ctr"/>
            <a:r>
              <a:rPr lang="en-GB" sz="4000" b="1" dirty="0" smtClean="0">
                <a:solidFill>
                  <a:srgbClr val="04A9FC"/>
                </a:solidFill>
              </a:rPr>
              <a:t>Different kinds of wind turbines</a:t>
            </a:r>
            <a:endParaRPr lang="en-GB" sz="4000" b="1" dirty="0">
              <a:solidFill>
                <a:srgbClr val="04A9FC"/>
              </a:solidFill>
            </a:endParaRPr>
          </a:p>
        </p:txBody>
      </p:sp>
      <p:pic>
        <p:nvPicPr>
          <p:cNvPr id="3076" name="Picture 4" descr="http://water-trade.nl/attachments/Image/multi_blade.jpg"/>
          <p:cNvPicPr>
            <a:picLocks noChangeAspect="1" noChangeArrowheads="1"/>
          </p:cNvPicPr>
          <p:nvPr/>
        </p:nvPicPr>
        <p:blipFill rotWithShape="1">
          <a:blip r:embed="rId3">
            <a:extLst>
              <a:ext uri="{28A0092B-C50C-407E-A947-70E740481C1C}">
                <a14:useLocalDpi xmlns:a14="http://schemas.microsoft.com/office/drawing/2010/main" val="0"/>
              </a:ext>
            </a:extLst>
          </a:blip>
          <a:srcRect l="30788"/>
          <a:stretch/>
        </p:blipFill>
        <p:spPr bwMode="auto">
          <a:xfrm>
            <a:off x="1697126" y="1597073"/>
            <a:ext cx="2594479" cy="3203527"/>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5568" y="1634581"/>
            <a:ext cx="2418100" cy="322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31608" y="4800600"/>
            <a:ext cx="8626220" cy="954107"/>
          </a:xfrm>
          <a:prstGeom prst="rect">
            <a:avLst/>
          </a:prstGeom>
        </p:spPr>
        <p:txBody>
          <a:bodyPr wrap="square">
            <a:spAutoFit/>
          </a:bodyPr>
          <a:lstStyle/>
          <a:p>
            <a:pPr algn="ctr"/>
            <a:r>
              <a:rPr lang="en-US" sz="2800" dirty="0" smtClean="0">
                <a:latin typeface="+mj-lt"/>
              </a:rPr>
              <a:t>There are many different kinds of turbines, </a:t>
            </a:r>
            <a:br>
              <a:rPr lang="en-US" sz="2800" dirty="0" smtClean="0">
                <a:latin typeface="+mj-lt"/>
              </a:rPr>
            </a:br>
            <a:r>
              <a:rPr lang="en-US" sz="2800" dirty="0" smtClean="0">
                <a:latin typeface="+mj-lt"/>
              </a:rPr>
              <a:t>each with different features</a:t>
            </a:r>
            <a:endParaRPr lang="en-US" sz="2800" dirty="0">
              <a:latin typeface="+mj-lt"/>
            </a:endParaRP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5754707"/>
            <a:ext cx="1774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993357"/>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a:spLocks noGrp="1"/>
          </p:cNvSpPr>
          <p:nvPr>
            <p:ph type="title"/>
          </p:nvPr>
        </p:nvSpPr>
        <p:spPr>
          <a:xfrm>
            <a:off x="838200" y="476672"/>
            <a:ext cx="7315200" cy="1143000"/>
          </a:xfrm>
        </p:spPr>
        <p:txBody>
          <a:bodyPr>
            <a:noAutofit/>
          </a:bodyPr>
          <a:lstStyle/>
          <a:p>
            <a:pPr algn="ctr"/>
            <a:r>
              <a:rPr lang="en-GB" sz="4800" b="1" dirty="0" smtClean="0">
                <a:solidFill>
                  <a:srgbClr val="04A9FC"/>
                </a:solidFill>
              </a:rPr>
              <a:t>Your task…</a:t>
            </a:r>
            <a:endParaRPr lang="en-GB" sz="4800" b="1" dirty="0">
              <a:solidFill>
                <a:srgbClr val="04A9FC"/>
              </a:solidFill>
            </a:endParaRPr>
          </a:p>
        </p:txBody>
      </p:sp>
      <p:sp>
        <p:nvSpPr>
          <p:cNvPr id="6" name="TextBox 5"/>
          <p:cNvSpPr txBox="1"/>
          <p:nvPr/>
        </p:nvSpPr>
        <p:spPr>
          <a:xfrm>
            <a:off x="5382411" y="1825887"/>
            <a:ext cx="3222036" cy="3108543"/>
          </a:xfrm>
          <a:prstGeom prst="rect">
            <a:avLst/>
          </a:prstGeom>
          <a:noFill/>
        </p:spPr>
        <p:txBody>
          <a:bodyPr wrap="square" rtlCol="0">
            <a:spAutoFit/>
          </a:bodyPr>
          <a:lstStyle/>
          <a:p>
            <a:r>
              <a:rPr lang="en-GB" sz="2800" dirty="0" smtClean="0"/>
              <a:t>A set of wind turbine blades has broken in your community, you need to design and build replacement blades</a:t>
            </a:r>
            <a:endParaRPr lang="en-GB" sz="2800" dirty="0"/>
          </a:p>
        </p:txBody>
      </p:sp>
      <p:pic>
        <p:nvPicPr>
          <p:cNvPr id="1026" name="Picture 2" descr="http://i.dailymail.co.uk/i/pix/2009/01/08/article-1108973-02FB3698000005DC-32_468x3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127" y="1976495"/>
            <a:ext cx="4273473" cy="320510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5805264"/>
            <a:ext cx="1774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721506"/>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a:spLocks noGrp="1"/>
          </p:cNvSpPr>
          <p:nvPr>
            <p:ph type="title"/>
          </p:nvPr>
        </p:nvSpPr>
        <p:spPr>
          <a:xfrm>
            <a:off x="539552" y="476672"/>
            <a:ext cx="8071048" cy="1143000"/>
          </a:xfrm>
        </p:spPr>
        <p:txBody>
          <a:bodyPr>
            <a:noAutofit/>
          </a:bodyPr>
          <a:lstStyle/>
          <a:p>
            <a:pPr algn="ctr"/>
            <a:r>
              <a:rPr lang="en-GB" sz="4800" b="1" dirty="0" smtClean="0">
                <a:solidFill>
                  <a:srgbClr val="04A9FC"/>
                </a:solidFill>
              </a:rPr>
              <a:t>Your materials…</a:t>
            </a:r>
            <a:endParaRPr lang="en-GB" sz="4800" b="1" dirty="0">
              <a:solidFill>
                <a:srgbClr val="04A9FC"/>
              </a:solidFill>
            </a:endParaRPr>
          </a:p>
        </p:txBody>
      </p:sp>
      <p:pic>
        <p:nvPicPr>
          <p:cNvPr id="8" name="Picture 7" descr="http://ywsdirect.co.uk/content/images/thumbs/0003206_yws_clear_sellotape_roll_size_19mm_x_25m_25mm_core_fits_std_dispensers_300.jpeg"/>
          <p:cNvPicPr/>
          <p:nvPr/>
        </p:nvPicPr>
        <p:blipFill>
          <a:blip r:embed="rId3">
            <a:extLst>
              <a:ext uri="{28A0092B-C50C-407E-A947-70E740481C1C}">
                <a14:useLocalDpi xmlns:a14="http://schemas.microsoft.com/office/drawing/2010/main" val="0"/>
              </a:ext>
            </a:extLst>
          </a:blip>
          <a:srcRect/>
          <a:stretch>
            <a:fillRect/>
          </a:stretch>
        </p:blipFill>
        <p:spPr bwMode="auto">
          <a:xfrm>
            <a:off x="1713078" y="1915786"/>
            <a:ext cx="1676817" cy="1696621"/>
          </a:xfrm>
          <a:prstGeom prst="rect">
            <a:avLst/>
          </a:prstGeom>
          <a:noFill/>
          <a:ln>
            <a:noFill/>
          </a:ln>
        </p:spPr>
      </p:pic>
      <p:pic>
        <p:nvPicPr>
          <p:cNvPr id="10" name="Picture 9" descr="http://lifeand100books.files.wordpress.com/2012/04/scissors.jpg"/>
          <p:cNvPicPr/>
          <p:nvPr/>
        </p:nvPicPr>
        <p:blipFill>
          <a:blip r:embed="rId4">
            <a:extLst>
              <a:ext uri="{28A0092B-C50C-407E-A947-70E740481C1C}">
                <a14:useLocalDpi xmlns:a14="http://schemas.microsoft.com/office/drawing/2010/main" val="0"/>
              </a:ext>
            </a:extLst>
          </a:blip>
          <a:srcRect/>
          <a:stretch>
            <a:fillRect/>
          </a:stretch>
        </p:blipFill>
        <p:spPr bwMode="auto">
          <a:xfrm>
            <a:off x="3780003" y="1915786"/>
            <a:ext cx="1568635" cy="1587161"/>
          </a:xfrm>
          <a:prstGeom prst="rect">
            <a:avLst/>
          </a:prstGeom>
          <a:noFill/>
          <a:ln>
            <a:noFill/>
          </a:ln>
        </p:spPr>
      </p:pic>
      <p:pic>
        <p:nvPicPr>
          <p:cNvPr id="11" name="Picture 10" descr="http://www.craftandplay.co.uk/media/catalog/product/cache/1/image/9df78eab33525d08d6e5fb8d27136e95/R/e/Red-Reel.jpg_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2473" y="1854826"/>
            <a:ext cx="1795096" cy="1849864"/>
          </a:xfrm>
          <a:prstGeom prst="rect">
            <a:avLst/>
          </a:prstGeom>
          <a:noFill/>
          <a:ln>
            <a:noFill/>
          </a:ln>
        </p:spPr>
      </p:pic>
      <p:pic>
        <p:nvPicPr>
          <p:cNvPr id="12" name="Picture 11" descr="http://www.plastico.co.uk/media/catalog/product/cache/1/image/500x/5e06319eda06f020e43594a9c230972d/f/i/file_26_7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9863" y="3763636"/>
            <a:ext cx="1514544" cy="1532432"/>
          </a:xfrm>
          <a:prstGeom prst="rect">
            <a:avLst/>
          </a:prstGeom>
          <a:noFill/>
          <a:ln>
            <a:noFill/>
          </a:ln>
        </p:spPr>
      </p:pic>
      <p:pic>
        <p:nvPicPr>
          <p:cNvPr id="14" name="Picture 13" descr="http://www.kitepackaging.co.uk/images/D08-n1.jpg"/>
          <p:cNvPicPr/>
          <p:nvPr/>
        </p:nvPicPr>
        <p:blipFill>
          <a:blip r:embed="rId7">
            <a:extLst>
              <a:ext uri="{28A0092B-C50C-407E-A947-70E740481C1C}">
                <a14:useLocalDpi xmlns:a14="http://schemas.microsoft.com/office/drawing/2010/main" val="0"/>
              </a:ext>
            </a:extLst>
          </a:blip>
          <a:srcRect/>
          <a:stretch>
            <a:fillRect/>
          </a:stretch>
        </p:blipFill>
        <p:spPr bwMode="auto">
          <a:xfrm>
            <a:off x="1846428" y="3763635"/>
            <a:ext cx="1622726" cy="1641891"/>
          </a:xfrm>
          <a:prstGeom prst="rect">
            <a:avLst/>
          </a:prstGeom>
          <a:noFill/>
          <a:ln>
            <a:noFill/>
          </a:ln>
        </p:spPr>
      </p:pic>
      <p:pic>
        <p:nvPicPr>
          <p:cNvPr id="15" name="Picture 14" descr="http://www.cardcarousel.co.uk/store/images/matte%20silver.jpg"/>
          <p:cNvPicPr/>
          <p:nvPr/>
        </p:nvPicPr>
        <p:blipFill>
          <a:blip r:embed="rId8">
            <a:extLst>
              <a:ext uri="{28A0092B-C50C-407E-A947-70E740481C1C}">
                <a14:useLocalDpi xmlns:a14="http://schemas.microsoft.com/office/drawing/2010/main" val="0"/>
              </a:ext>
            </a:extLst>
          </a:blip>
          <a:srcRect/>
          <a:stretch>
            <a:fillRect/>
          </a:stretch>
        </p:blipFill>
        <p:spPr bwMode="auto">
          <a:xfrm>
            <a:off x="5894553" y="3763636"/>
            <a:ext cx="1698453" cy="1718513"/>
          </a:xfrm>
          <a:prstGeom prst="rect">
            <a:avLst/>
          </a:prstGeom>
          <a:noFill/>
          <a:ln>
            <a:noFill/>
          </a:ln>
        </p:spPr>
      </p:pic>
      <p:pic>
        <p:nvPicPr>
          <p:cNvPr id="1536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7140" y="5805264"/>
            <a:ext cx="1774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452598"/>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a:spLocks noGrp="1"/>
          </p:cNvSpPr>
          <p:nvPr>
            <p:ph type="title"/>
          </p:nvPr>
        </p:nvSpPr>
        <p:spPr>
          <a:xfrm>
            <a:off x="685800" y="1133872"/>
            <a:ext cx="8015536" cy="1143000"/>
          </a:xfrm>
        </p:spPr>
        <p:txBody>
          <a:bodyPr>
            <a:noAutofit/>
          </a:bodyPr>
          <a:lstStyle/>
          <a:p>
            <a:pPr algn="ctr"/>
            <a:r>
              <a:rPr lang="en-GB" sz="4000" b="1" dirty="0" smtClean="0">
                <a:solidFill>
                  <a:srgbClr val="04A9FC"/>
                </a:solidFill>
              </a:rPr>
              <a:t>What did you do this morning </a:t>
            </a:r>
            <a:br>
              <a:rPr lang="en-GB" sz="4000" b="1" dirty="0" smtClean="0">
                <a:solidFill>
                  <a:srgbClr val="04A9FC"/>
                </a:solidFill>
              </a:rPr>
            </a:br>
            <a:r>
              <a:rPr lang="en-GB" sz="4000" b="1" dirty="0" smtClean="0">
                <a:solidFill>
                  <a:srgbClr val="04A9FC"/>
                </a:solidFill>
              </a:rPr>
              <a:t>which used Electricity?</a:t>
            </a:r>
            <a:endParaRPr lang="en-GB" sz="4000" b="1" dirty="0">
              <a:solidFill>
                <a:srgbClr val="04A9FC"/>
              </a:solidFill>
            </a:endParaRPr>
          </a:p>
        </p:txBody>
      </p:sp>
      <p:pic>
        <p:nvPicPr>
          <p:cNvPr id="16"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701" y="4412787"/>
            <a:ext cx="15906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11"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29" y="3546806"/>
            <a:ext cx="1731963"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17"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2345906"/>
            <a:ext cx="1223962"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18"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8815" y="2089018"/>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grpSp>
        <p:nvGrpSpPr>
          <p:cNvPr id="26" name="Group 25"/>
          <p:cNvGrpSpPr/>
          <p:nvPr/>
        </p:nvGrpSpPr>
        <p:grpSpPr>
          <a:xfrm>
            <a:off x="5917672" y="2331453"/>
            <a:ext cx="2560658" cy="3531019"/>
            <a:chOff x="6105941" y="1962943"/>
            <a:chExt cx="2560658" cy="3531019"/>
          </a:xfrm>
        </p:grpSpPr>
        <p:pic>
          <p:nvPicPr>
            <p:cNvPr id="12"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5941" y="3984249"/>
              <a:ext cx="1679575"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15"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9099" y="1962943"/>
              <a:ext cx="15875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grpSp>
      <p:sp>
        <p:nvSpPr>
          <p:cNvPr id="2" name="Rectangle 1"/>
          <p:cNvSpPr/>
          <p:nvPr/>
        </p:nvSpPr>
        <p:spPr>
          <a:xfrm>
            <a:off x="5148064" y="5805264"/>
            <a:ext cx="174276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0293940"/>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a:spLocks noGrp="1"/>
          </p:cNvSpPr>
          <p:nvPr>
            <p:ph type="title"/>
          </p:nvPr>
        </p:nvSpPr>
        <p:spPr>
          <a:xfrm>
            <a:off x="381000" y="332656"/>
            <a:ext cx="8458200" cy="1143000"/>
          </a:xfrm>
        </p:spPr>
        <p:txBody>
          <a:bodyPr>
            <a:noAutofit/>
          </a:bodyPr>
          <a:lstStyle/>
          <a:p>
            <a:pPr algn="ctr"/>
            <a:r>
              <a:rPr lang="en-GB" sz="4000" b="1" dirty="0" smtClean="0">
                <a:solidFill>
                  <a:srgbClr val="04A9FC"/>
                </a:solidFill>
              </a:rPr>
              <a:t>A wind </a:t>
            </a:r>
            <a:r>
              <a:rPr lang="en-GB" sz="4000" b="1" dirty="0">
                <a:solidFill>
                  <a:srgbClr val="04A9FC"/>
                </a:solidFill>
              </a:rPr>
              <a:t>t</a:t>
            </a:r>
            <a:r>
              <a:rPr lang="en-GB" sz="4000" b="1" dirty="0" smtClean="0">
                <a:solidFill>
                  <a:srgbClr val="04A9FC"/>
                </a:solidFill>
              </a:rPr>
              <a:t>urbine in rural Africa</a:t>
            </a:r>
            <a:endParaRPr lang="en-GB" sz="4000" b="1" dirty="0">
              <a:solidFill>
                <a:srgbClr val="04A9FC"/>
              </a:solidFill>
            </a:endParaRPr>
          </a:p>
        </p:txBody>
      </p:sp>
      <p:pic>
        <p:nvPicPr>
          <p:cNvPr id="10"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558992"/>
            <a:ext cx="5399881" cy="409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5805264"/>
            <a:ext cx="1774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993357"/>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a:spLocks noGrp="1"/>
          </p:cNvSpPr>
          <p:nvPr>
            <p:ph type="title"/>
          </p:nvPr>
        </p:nvSpPr>
        <p:spPr>
          <a:xfrm>
            <a:off x="457200" y="400419"/>
            <a:ext cx="8382000" cy="1123581"/>
          </a:xfrm>
        </p:spPr>
        <p:txBody>
          <a:bodyPr>
            <a:noAutofit/>
          </a:bodyPr>
          <a:lstStyle/>
          <a:p>
            <a:pPr algn="ctr"/>
            <a:r>
              <a:rPr lang="en-GB" sz="4000" b="1" dirty="0" smtClean="0">
                <a:solidFill>
                  <a:srgbClr val="04A9FC"/>
                </a:solidFill>
              </a:rPr>
              <a:t>Enjoyed the workshop? What’s next?</a:t>
            </a:r>
            <a:endParaRPr lang="en-GB" sz="4000" b="1" dirty="0">
              <a:solidFill>
                <a:srgbClr val="04A9FC"/>
              </a:solidFill>
            </a:endParaRPr>
          </a:p>
        </p:txBody>
      </p:sp>
      <p:sp>
        <p:nvSpPr>
          <p:cNvPr id="11" name="Rectangle 10"/>
          <p:cNvSpPr/>
          <p:nvPr/>
        </p:nvSpPr>
        <p:spPr>
          <a:xfrm>
            <a:off x="539552" y="3362732"/>
            <a:ext cx="3384376" cy="2677656"/>
          </a:xfrm>
          <a:prstGeom prst="rect">
            <a:avLst/>
          </a:prstGeom>
        </p:spPr>
        <p:txBody>
          <a:bodyPr wrap="square">
            <a:spAutoFit/>
          </a:bodyPr>
          <a:lstStyle/>
          <a:p>
            <a:r>
              <a:rPr lang="en-US" sz="2400" dirty="0" smtClean="0">
                <a:latin typeface="+mj-lt"/>
              </a:rPr>
              <a:t>See how you could become an engineer working renewable energy </a:t>
            </a:r>
          </a:p>
          <a:p>
            <a:r>
              <a:rPr lang="en-US" sz="2400" dirty="0" smtClean="0">
                <a:latin typeface="+mj-lt"/>
                <a:hlinkClick r:id="rId3"/>
              </a:rPr>
              <a:t>www.practicalaction.org/careers</a:t>
            </a:r>
            <a:endParaRPr lang="en-US" sz="2400" dirty="0" smtClean="0">
              <a:latin typeface="+mj-lt"/>
            </a:endParaRPr>
          </a:p>
          <a:p>
            <a:endParaRPr lang="en-US" sz="2400" dirty="0">
              <a:latin typeface="+mj-lt"/>
            </a:endParaRPr>
          </a:p>
        </p:txBody>
      </p:sp>
      <p:sp>
        <p:nvSpPr>
          <p:cNvPr id="12" name="Rectangle 11"/>
          <p:cNvSpPr/>
          <p:nvPr/>
        </p:nvSpPr>
        <p:spPr>
          <a:xfrm>
            <a:off x="5731224" y="3861048"/>
            <a:ext cx="2585192" cy="1938992"/>
          </a:xfrm>
          <a:prstGeom prst="rect">
            <a:avLst/>
          </a:prstGeom>
        </p:spPr>
        <p:txBody>
          <a:bodyPr wrap="square">
            <a:spAutoFit/>
          </a:bodyPr>
          <a:lstStyle/>
          <a:p>
            <a:r>
              <a:rPr lang="en-US" sz="2400" b="1" dirty="0" smtClean="0">
                <a:solidFill>
                  <a:srgbClr val="04A9FC"/>
                </a:solidFill>
                <a:latin typeface="+mj-lt"/>
                <a:ea typeface="+mj-ea"/>
                <a:cs typeface="+mj-cs"/>
              </a:rPr>
              <a:t>Spread </a:t>
            </a:r>
            <a:r>
              <a:rPr lang="en-US" sz="2400" b="1" dirty="0">
                <a:solidFill>
                  <a:srgbClr val="04A9FC"/>
                </a:solidFill>
                <a:latin typeface="+mj-lt"/>
                <a:ea typeface="+mj-ea"/>
                <a:cs typeface="+mj-cs"/>
              </a:rPr>
              <a:t>the </a:t>
            </a:r>
            <a:r>
              <a:rPr lang="en-US" sz="2400" b="1" dirty="0" smtClean="0">
                <a:solidFill>
                  <a:srgbClr val="04A9FC"/>
                </a:solidFill>
                <a:latin typeface="+mj-lt"/>
                <a:ea typeface="+mj-ea"/>
                <a:cs typeface="+mj-cs"/>
              </a:rPr>
              <a:t>word</a:t>
            </a:r>
            <a:r>
              <a:rPr lang="en-US" sz="2400" dirty="0" smtClean="0">
                <a:solidFill>
                  <a:srgbClr val="04A9FC"/>
                </a:solidFill>
              </a:rPr>
              <a:t>  </a:t>
            </a:r>
            <a:r>
              <a:rPr lang="en-US" sz="2400" dirty="0">
                <a:latin typeface="+mj-lt"/>
              </a:rPr>
              <a:t>Tell other people at school and at home what you have learnt</a:t>
            </a:r>
          </a:p>
        </p:txBody>
      </p:sp>
      <p:sp>
        <p:nvSpPr>
          <p:cNvPr id="14" name="Rectangle 13"/>
          <p:cNvSpPr/>
          <p:nvPr/>
        </p:nvSpPr>
        <p:spPr>
          <a:xfrm>
            <a:off x="539552" y="1744059"/>
            <a:ext cx="4021287" cy="1569660"/>
          </a:xfrm>
          <a:prstGeom prst="rect">
            <a:avLst/>
          </a:prstGeom>
        </p:spPr>
        <p:txBody>
          <a:bodyPr wrap="square">
            <a:spAutoFit/>
          </a:bodyPr>
          <a:lstStyle/>
          <a:p>
            <a:r>
              <a:rPr lang="en-US" sz="2400" dirty="0" smtClean="0">
                <a:latin typeface="+mj-lt"/>
              </a:rPr>
              <a:t>Take part in one of Practical Action’s STEM challenges</a:t>
            </a:r>
          </a:p>
          <a:p>
            <a:r>
              <a:rPr lang="en-US" sz="2400" dirty="0" smtClean="0">
                <a:latin typeface="+mj-lt"/>
                <a:hlinkClick r:id="rId4"/>
              </a:rPr>
              <a:t>www.practicalaction/STEM</a:t>
            </a:r>
            <a:endParaRPr lang="en-US" sz="2400" dirty="0" smtClean="0">
              <a:latin typeface="+mj-lt"/>
            </a:endParaRPr>
          </a:p>
          <a:p>
            <a:endParaRPr lang="en-US" sz="2400" b="1" dirty="0">
              <a:latin typeface="+mj-lt"/>
            </a:endParaRPr>
          </a:p>
        </p:txBody>
      </p:sp>
      <p:pic>
        <p:nvPicPr>
          <p:cNvPr id="10" name="Picture 2" descr="http://www.empowernetwork.com/CertifiedLegacy/files/2013/01/How-Do-I-Create-A-Personal-Development-Pl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0993" y="2132856"/>
            <a:ext cx="1867669" cy="16030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5764335"/>
            <a:ext cx="1774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452598"/>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9"/>
          <p:cNvSpPr>
            <a:spLocks noGrp="1"/>
          </p:cNvSpPr>
          <p:nvPr>
            <p:ph type="title"/>
          </p:nvPr>
        </p:nvSpPr>
        <p:spPr>
          <a:xfrm>
            <a:off x="395536" y="620688"/>
            <a:ext cx="8305800" cy="1143000"/>
          </a:xfrm>
        </p:spPr>
        <p:txBody>
          <a:bodyPr>
            <a:noAutofit/>
          </a:bodyPr>
          <a:lstStyle/>
          <a:p>
            <a:pPr algn="ctr"/>
            <a:r>
              <a:rPr lang="en-GB" sz="6000" b="1" dirty="0" smtClean="0"/>
              <a:t/>
            </a:r>
            <a:br>
              <a:rPr lang="en-GB" sz="6000" b="1" dirty="0" smtClean="0"/>
            </a:br>
            <a:r>
              <a:rPr lang="en-GB" sz="4000" b="1" dirty="0" smtClean="0"/>
              <a:t>…any </a:t>
            </a:r>
            <a:r>
              <a:rPr lang="en-GB" sz="4000" b="1" dirty="0"/>
              <a:t>q</a:t>
            </a:r>
            <a:r>
              <a:rPr lang="en-GB" sz="4000" b="1" dirty="0" smtClean="0"/>
              <a:t>uestions?</a:t>
            </a:r>
            <a:endParaRPr lang="en-GB" sz="4000" b="1"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3184" r="10135"/>
          <a:stretch/>
        </p:blipFill>
        <p:spPr>
          <a:xfrm>
            <a:off x="2483768" y="2060848"/>
            <a:ext cx="3528392" cy="352768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5844203"/>
            <a:ext cx="893290" cy="607437"/>
          </a:xfrm>
          <a:prstGeom prst="rect">
            <a:avLst/>
          </a:prstGeom>
        </p:spPr>
      </p:pic>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747" y="5751839"/>
            <a:ext cx="1774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931157"/>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a:spLocks noGrp="1"/>
          </p:cNvSpPr>
          <p:nvPr>
            <p:ph type="title"/>
          </p:nvPr>
        </p:nvSpPr>
        <p:spPr>
          <a:xfrm>
            <a:off x="552028" y="548680"/>
            <a:ext cx="8305800" cy="1143000"/>
          </a:xfrm>
        </p:spPr>
        <p:txBody>
          <a:bodyPr>
            <a:noAutofit/>
          </a:bodyPr>
          <a:lstStyle/>
          <a:p>
            <a:pPr algn="ctr"/>
            <a:r>
              <a:rPr lang="en-GB" sz="4000" b="1" dirty="0" smtClean="0">
                <a:solidFill>
                  <a:srgbClr val="04A9FC"/>
                </a:solidFill>
              </a:rPr>
              <a:t>All those technologies use power</a:t>
            </a:r>
            <a:endParaRPr lang="en-GB" sz="4000" b="1" dirty="0">
              <a:solidFill>
                <a:srgbClr val="04A9FC"/>
              </a:solidFill>
            </a:endParaRPr>
          </a:p>
        </p:txBody>
      </p:sp>
      <p:pic>
        <p:nvPicPr>
          <p:cNvPr id="2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348880"/>
            <a:ext cx="3751263"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6" name="Title 9"/>
          <p:cNvSpPr txBox="1">
            <a:spLocks/>
          </p:cNvSpPr>
          <p:nvPr/>
        </p:nvSpPr>
        <p:spPr>
          <a:xfrm>
            <a:off x="424702" y="4275971"/>
            <a:ext cx="8305800" cy="1143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GB" sz="3200" b="1" dirty="0" smtClean="0"/>
              <a:t>Let’s see which ones use the most power</a:t>
            </a:r>
            <a:endParaRPr lang="en-GB" sz="32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5805264"/>
            <a:ext cx="17684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119675"/>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a:spLocks noGrp="1"/>
          </p:cNvSpPr>
          <p:nvPr>
            <p:ph type="title"/>
          </p:nvPr>
        </p:nvSpPr>
        <p:spPr>
          <a:xfrm>
            <a:off x="467544" y="548680"/>
            <a:ext cx="8305800" cy="1143000"/>
          </a:xfrm>
        </p:spPr>
        <p:txBody>
          <a:bodyPr>
            <a:noAutofit/>
          </a:bodyPr>
          <a:lstStyle/>
          <a:p>
            <a:pPr algn="ctr"/>
            <a:r>
              <a:rPr lang="en-GB" sz="4000" b="1" dirty="0" smtClean="0">
                <a:solidFill>
                  <a:srgbClr val="04A9FC"/>
                </a:solidFill>
              </a:rPr>
              <a:t>Which uses more power?</a:t>
            </a:r>
            <a:endParaRPr lang="en-GB" sz="4000" b="1" dirty="0">
              <a:solidFill>
                <a:srgbClr val="04A9FC"/>
              </a:solidFill>
            </a:endParaRPr>
          </a:p>
        </p:txBody>
      </p:sp>
      <p:pic>
        <p:nvPicPr>
          <p:cNvPr id="1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214923"/>
            <a:ext cx="368935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6146" name="Picture 2" descr="https://encrypted-tbn0.gstatic.com/images?q=tbn:ANd9GcSj7WT5-UKxZdtQHRmgPwPDKtTlz76NWxJXy9Guiy-SQYWqHe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204864"/>
            <a:ext cx="2350765" cy="271069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www.clker.com/cliparts/8/9/4/9/1240848155298205944thatsmyboy_Simple_Red_Checkmark.svg.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318" y="2024263"/>
            <a:ext cx="27432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8318" y="5805264"/>
            <a:ext cx="17684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034542"/>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a:spLocks noGrp="1"/>
          </p:cNvSpPr>
          <p:nvPr>
            <p:ph type="title"/>
          </p:nvPr>
        </p:nvSpPr>
        <p:spPr>
          <a:xfrm>
            <a:off x="330862" y="548680"/>
            <a:ext cx="8305800" cy="1143000"/>
          </a:xfrm>
        </p:spPr>
        <p:txBody>
          <a:bodyPr>
            <a:noAutofit/>
          </a:bodyPr>
          <a:lstStyle/>
          <a:p>
            <a:pPr algn="ctr"/>
            <a:r>
              <a:rPr lang="en-GB" sz="4000" b="1" dirty="0">
                <a:solidFill>
                  <a:srgbClr val="04A9FC"/>
                </a:solidFill>
              </a:rPr>
              <a:t>Which </a:t>
            </a:r>
            <a:r>
              <a:rPr lang="en-GB" sz="4000" b="1" dirty="0" smtClean="0">
                <a:solidFill>
                  <a:srgbClr val="04A9FC"/>
                </a:solidFill>
              </a:rPr>
              <a:t>uses </a:t>
            </a:r>
            <a:r>
              <a:rPr lang="en-GB" sz="4000" b="1" dirty="0">
                <a:solidFill>
                  <a:srgbClr val="04A9FC"/>
                </a:solidFill>
              </a:rPr>
              <a:t>m</a:t>
            </a:r>
            <a:r>
              <a:rPr lang="en-GB" sz="4000" b="1" dirty="0" smtClean="0">
                <a:solidFill>
                  <a:srgbClr val="04A9FC"/>
                </a:solidFill>
              </a:rPr>
              <a:t>ore </a:t>
            </a:r>
            <a:r>
              <a:rPr lang="en-GB" sz="4000" b="1" dirty="0">
                <a:solidFill>
                  <a:srgbClr val="04A9FC"/>
                </a:solidFill>
              </a:rPr>
              <a:t>p</a:t>
            </a:r>
            <a:r>
              <a:rPr lang="en-GB" sz="4000" b="1" dirty="0" smtClean="0">
                <a:solidFill>
                  <a:srgbClr val="04A9FC"/>
                </a:solidFill>
              </a:rPr>
              <a:t>ower</a:t>
            </a:r>
            <a:r>
              <a:rPr lang="en-GB" sz="4000" b="1" dirty="0">
                <a:solidFill>
                  <a:srgbClr val="04A9FC"/>
                </a:solidFill>
              </a:rPr>
              <a:t>?</a:t>
            </a:r>
          </a:p>
        </p:txBody>
      </p:sp>
      <p:pic>
        <p:nvPicPr>
          <p:cNvPr id="1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988840"/>
            <a:ext cx="1871662"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15"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358419"/>
            <a:ext cx="36242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12" name="Picture 2" descr="http://www.clker.com/cliparts/8/9/4/9/1240848155298205944thatsmyboy_Simple_Red_Checkmark.svg.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7916" y="2001249"/>
            <a:ext cx="27432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3" y="5733257"/>
            <a:ext cx="176847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108797"/>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a:spLocks noGrp="1"/>
          </p:cNvSpPr>
          <p:nvPr>
            <p:ph type="title"/>
          </p:nvPr>
        </p:nvSpPr>
        <p:spPr>
          <a:xfrm>
            <a:off x="330862" y="908720"/>
            <a:ext cx="8432138" cy="782960"/>
          </a:xfrm>
        </p:spPr>
        <p:txBody>
          <a:bodyPr>
            <a:noAutofit/>
          </a:bodyPr>
          <a:lstStyle/>
          <a:p>
            <a:pPr algn="ctr"/>
            <a:r>
              <a:rPr lang="en-GB" sz="4000" b="1" dirty="0">
                <a:solidFill>
                  <a:srgbClr val="04A9FC"/>
                </a:solidFill>
              </a:rPr>
              <a:t>Which </a:t>
            </a:r>
            <a:r>
              <a:rPr lang="en-GB" sz="4000" b="1" dirty="0" smtClean="0">
                <a:solidFill>
                  <a:srgbClr val="04A9FC"/>
                </a:solidFill>
              </a:rPr>
              <a:t>uses </a:t>
            </a:r>
            <a:r>
              <a:rPr lang="en-GB" sz="4000" b="1" dirty="0">
                <a:solidFill>
                  <a:srgbClr val="04A9FC"/>
                </a:solidFill>
              </a:rPr>
              <a:t>m</a:t>
            </a:r>
            <a:r>
              <a:rPr lang="en-GB" sz="4000" b="1" dirty="0" smtClean="0">
                <a:solidFill>
                  <a:srgbClr val="04A9FC"/>
                </a:solidFill>
              </a:rPr>
              <a:t>ore </a:t>
            </a:r>
            <a:r>
              <a:rPr lang="en-GB" sz="4000" b="1" dirty="0">
                <a:solidFill>
                  <a:srgbClr val="04A9FC"/>
                </a:solidFill>
              </a:rPr>
              <a:t>p</a:t>
            </a:r>
            <a:r>
              <a:rPr lang="en-GB" sz="4000" b="1" dirty="0" smtClean="0">
                <a:solidFill>
                  <a:srgbClr val="04A9FC"/>
                </a:solidFill>
              </a:rPr>
              <a:t>ower</a:t>
            </a:r>
            <a:r>
              <a:rPr lang="en-GB" sz="4000" b="1" dirty="0">
                <a:solidFill>
                  <a:srgbClr val="04A9FC"/>
                </a:solidFill>
              </a:rPr>
              <a:t>?</a:t>
            </a:r>
          </a:p>
        </p:txBody>
      </p:sp>
      <p:pic>
        <p:nvPicPr>
          <p:cNvPr id="16"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313335"/>
            <a:ext cx="37084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17"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891" y="2313335"/>
            <a:ext cx="3024187"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12" name="Picture 2" descr="http://www.clker.com/cliparts/8/9/4/9/1240848155298205944thatsmyboy_Simple_Red_Checkmark.svg.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878" y="2292747"/>
            <a:ext cx="27432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6891" y="5733256"/>
            <a:ext cx="1774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805721"/>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807" y="3079684"/>
            <a:ext cx="2274665" cy="207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8" name="Title 9"/>
          <p:cNvSpPr txBox="1">
            <a:spLocks/>
          </p:cNvSpPr>
          <p:nvPr/>
        </p:nvSpPr>
        <p:spPr>
          <a:xfrm>
            <a:off x="609600" y="878142"/>
            <a:ext cx="8043116" cy="1182706"/>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rgbClr val="04A9FC"/>
                </a:solidFill>
                <a:effectLst/>
                <a:uLnTx/>
                <a:uFillTx/>
                <a:latin typeface="+mj-lt"/>
                <a:ea typeface="+mj-ea"/>
                <a:cs typeface="+mj-cs"/>
              </a:rPr>
              <a:t>Which uses more energy in a year in an average household?</a:t>
            </a:r>
            <a:endParaRPr kumimoji="0" lang="en-GB" sz="4000" b="1" i="0" u="none" strike="noStrike" kern="1200" cap="none" spc="0" normalizeH="0" baseline="0" noProof="0" dirty="0">
              <a:ln>
                <a:noFill/>
              </a:ln>
              <a:solidFill>
                <a:srgbClr val="04A9FC"/>
              </a:solidFill>
              <a:effectLst/>
              <a:uLnTx/>
              <a:uFillTx/>
              <a:latin typeface="+mj-lt"/>
              <a:ea typeface="+mj-ea"/>
              <a:cs typeface="+mj-cs"/>
            </a:endParaRPr>
          </a:p>
        </p:txBody>
      </p:sp>
      <p:pic>
        <p:nvPicPr>
          <p:cNvPr id="19"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344" y="3006939"/>
            <a:ext cx="2527488" cy="229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2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4994" y="3181994"/>
            <a:ext cx="2527166" cy="190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1" name="Rectangle 20"/>
          <p:cNvSpPr/>
          <p:nvPr/>
        </p:nvSpPr>
        <p:spPr>
          <a:xfrm>
            <a:off x="744445" y="2590800"/>
            <a:ext cx="2171371" cy="3170099"/>
          </a:xfrm>
          <a:prstGeom prst="rect">
            <a:avLst/>
          </a:prstGeom>
          <a:noFill/>
        </p:spPr>
        <p:txBody>
          <a:bodyPr wrap="square" lIns="91440" tIns="45720" rIns="91440" bIns="45720">
            <a:spAutoFit/>
          </a:bodyPr>
          <a:lstStyle/>
          <a:p>
            <a:pPr algn="ctr"/>
            <a:r>
              <a:rPr lang="en-US" sz="20000" b="1" cap="none" spc="0" dirty="0" smtClean="0">
                <a:ln w="38100">
                  <a:solidFill>
                    <a:schemeClr val="tx1"/>
                  </a:solidFill>
                  <a:prstDash val="solid"/>
                  <a:miter lim="800000"/>
                </a:ln>
                <a:solidFill>
                  <a:schemeClr val="bg1"/>
                </a:solidFill>
                <a:effectLst>
                  <a:outerShdw blurRad="25500" dist="23000" dir="7020000" algn="tl">
                    <a:srgbClr val="000000">
                      <a:alpha val="50000"/>
                    </a:srgbClr>
                  </a:outerShdw>
                </a:effectLst>
                <a:latin typeface="+mj-lt"/>
              </a:rPr>
              <a:t>1</a:t>
            </a:r>
            <a:endParaRPr lang="en-US" sz="20000" b="1" cap="none" spc="0" dirty="0">
              <a:ln w="38100">
                <a:solidFill>
                  <a:schemeClr val="tx1"/>
                </a:solidFill>
                <a:prstDash val="solid"/>
                <a:miter lim="800000"/>
              </a:ln>
              <a:solidFill>
                <a:schemeClr val="bg1"/>
              </a:solidFill>
              <a:effectLst>
                <a:outerShdw blurRad="25500" dist="23000" dir="7020000" algn="tl">
                  <a:srgbClr val="000000">
                    <a:alpha val="50000"/>
                  </a:srgbClr>
                </a:outerShdw>
              </a:effectLst>
              <a:latin typeface="+mj-lt"/>
            </a:endParaRPr>
          </a:p>
        </p:txBody>
      </p:sp>
      <p:sp>
        <p:nvSpPr>
          <p:cNvPr id="22" name="Rectangle 21"/>
          <p:cNvSpPr/>
          <p:nvPr/>
        </p:nvSpPr>
        <p:spPr>
          <a:xfrm>
            <a:off x="6528338" y="2590800"/>
            <a:ext cx="2171371" cy="3170099"/>
          </a:xfrm>
          <a:prstGeom prst="rect">
            <a:avLst/>
          </a:prstGeom>
          <a:noFill/>
        </p:spPr>
        <p:txBody>
          <a:bodyPr wrap="square" lIns="91440" tIns="45720" rIns="91440" bIns="45720">
            <a:spAutoFit/>
          </a:bodyPr>
          <a:lstStyle/>
          <a:p>
            <a:pPr algn="ctr"/>
            <a:r>
              <a:rPr lang="en-US" sz="20000" b="1" dirty="0" smtClean="0">
                <a:ln w="38100">
                  <a:solidFill>
                    <a:schemeClr val="tx1"/>
                  </a:solidFill>
                  <a:prstDash val="solid"/>
                  <a:miter lim="800000"/>
                </a:ln>
                <a:solidFill>
                  <a:schemeClr val="bg1"/>
                </a:solidFill>
                <a:effectLst>
                  <a:outerShdw blurRad="25500" dist="23000" dir="7020000" algn="tl">
                    <a:srgbClr val="000000">
                      <a:alpha val="50000"/>
                    </a:srgbClr>
                  </a:outerShdw>
                </a:effectLst>
                <a:latin typeface="+mj-lt"/>
              </a:rPr>
              <a:t>2</a:t>
            </a:r>
            <a:endParaRPr lang="en-US" sz="20000" b="1" cap="none" spc="0" dirty="0">
              <a:ln w="38100">
                <a:solidFill>
                  <a:schemeClr val="tx1"/>
                </a:solidFill>
                <a:prstDash val="solid"/>
                <a:miter lim="800000"/>
              </a:ln>
              <a:solidFill>
                <a:schemeClr val="bg1"/>
              </a:solidFill>
              <a:effectLst>
                <a:outerShdw blurRad="25500" dist="23000" dir="7020000" algn="tl">
                  <a:srgbClr val="000000">
                    <a:alpha val="50000"/>
                  </a:srgbClr>
                </a:outerShdw>
              </a:effectLst>
              <a:latin typeface="+mj-lt"/>
            </a:endParaRPr>
          </a:p>
        </p:txBody>
      </p:sp>
      <p:sp>
        <p:nvSpPr>
          <p:cNvPr id="23" name="Rectangle 22"/>
          <p:cNvSpPr/>
          <p:nvPr/>
        </p:nvSpPr>
        <p:spPr>
          <a:xfrm>
            <a:off x="3696773" y="2590800"/>
            <a:ext cx="2171371" cy="3170099"/>
          </a:xfrm>
          <a:prstGeom prst="rect">
            <a:avLst/>
          </a:prstGeom>
          <a:noFill/>
        </p:spPr>
        <p:txBody>
          <a:bodyPr wrap="square" lIns="91440" tIns="45720" rIns="91440" bIns="45720">
            <a:spAutoFit/>
          </a:bodyPr>
          <a:lstStyle/>
          <a:p>
            <a:pPr algn="ctr"/>
            <a:r>
              <a:rPr lang="en-US" sz="20000" b="1" cap="none" spc="0" dirty="0" smtClean="0">
                <a:ln w="38100">
                  <a:solidFill>
                    <a:schemeClr val="tx1"/>
                  </a:solidFill>
                  <a:prstDash val="solid"/>
                  <a:miter lim="800000"/>
                </a:ln>
                <a:solidFill>
                  <a:schemeClr val="bg1"/>
                </a:solidFill>
                <a:effectLst>
                  <a:outerShdw blurRad="25500" dist="23000" dir="7020000" algn="tl">
                    <a:srgbClr val="000000">
                      <a:alpha val="50000"/>
                    </a:srgbClr>
                  </a:outerShdw>
                </a:effectLst>
                <a:latin typeface="+mj-lt"/>
              </a:rPr>
              <a:t>3</a:t>
            </a:r>
            <a:endParaRPr lang="en-US" sz="20000" b="1" cap="none" spc="0" dirty="0">
              <a:ln w="38100">
                <a:solidFill>
                  <a:schemeClr val="tx1"/>
                </a:solidFill>
                <a:prstDash val="solid"/>
                <a:miter lim="800000"/>
              </a:ln>
              <a:solidFill>
                <a:schemeClr val="bg1"/>
              </a:solidFill>
              <a:effectLst>
                <a:outerShdw blurRad="25500" dist="23000" dir="7020000" algn="tl">
                  <a:srgbClr val="000000">
                    <a:alpha val="50000"/>
                  </a:srgbClr>
                </a:outerShdw>
              </a:effectLst>
              <a:latin typeface="+mj-lt"/>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0731" y="5779155"/>
            <a:ext cx="1774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148653"/>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nodeType="clickEffect">
                                  <p:stCondLst>
                                    <p:cond delay="0"/>
                                  </p:stCondLst>
                                  <p:childTnLst>
                                    <p:animEffect transition="out" filter="circle(out)">
                                      <p:cBhvr>
                                        <p:cTn id="14" dur="2000"/>
                                        <p:tgtEl>
                                          <p:spTgt spid="17"/>
                                        </p:tgtEl>
                                      </p:cBhvr>
                                    </p:animEffect>
                                    <p:set>
                                      <p:cBhvr>
                                        <p:cTn id="15" dur="1" fill="hold">
                                          <p:stCondLst>
                                            <p:cond delay="1999"/>
                                          </p:stCondLst>
                                        </p:cTn>
                                        <p:tgtEl>
                                          <p:spTgt spid="17"/>
                                        </p:tgtEl>
                                        <p:attrNameLst>
                                          <p:attrName>style.visibility</p:attrName>
                                        </p:attrNameLst>
                                      </p:cBhvr>
                                      <p:to>
                                        <p:strVal val="hidden"/>
                                      </p:to>
                                    </p:se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nodeType="clickEffect">
                                  <p:stCondLst>
                                    <p:cond delay="0"/>
                                  </p:stCondLst>
                                  <p:childTnLst>
                                    <p:animEffect transition="out" filter="circle(out)">
                                      <p:cBhvr>
                                        <p:cTn id="22" dur="2000"/>
                                        <p:tgtEl>
                                          <p:spTgt spid="20"/>
                                        </p:tgtEl>
                                      </p:cBhvr>
                                    </p:animEffect>
                                    <p:set>
                                      <p:cBhvr>
                                        <p:cTn id="23" dur="1" fill="hold">
                                          <p:stCondLst>
                                            <p:cond delay="1999"/>
                                          </p:stCondLst>
                                        </p:cTn>
                                        <p:tgtEl>
                                          <p:spTgt spid="20"/>
                                        </p:tgtEl>
                                        <p:attrNameLst>
                                          <p:attrName>style.visibility</p:attrName>
                                        </p:attrNameLst>
                                      </p:cBhvr>
                                      <p:to>
                                        <p:strVal val="hidden"/>
                                      </p:to>
                                    </p:set>
                                  </p:childTnLst>
                                </p:cTn>
                              </p:par>
                              <p:par>
                                <p:cTn id="24" presetID="6" presetClass="entr" presetSubtype="16"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ircle(in)">
                                      <p:cBhvr>
                                        <p:cTn id="2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p:cNvSpPr>
            <a:spLocks noGrp="1"/>
          </p:cNvSpPr>
          <p:nvPr>
            <p:ph type="title"/>
          </p:nvPr>
        </p:nvSpPr>
        <p:spPr>
          <a:xfrm>
            <a:off x="381000" y="692696"/>
            <a:ext cx="8327806" cy="827881"/>
          </a:xfrm>
        </p:spPr>
        <p:txBody>
          <a:bodyPr>
            <a:noAutofit/>
          </a:bodyPr>
          <a:lstStyle/>
          <a:p>
            <a:pPr algn="ctr"/>
            <a:r>
              <a:rPr lang="en-GB" sz="4400" b="1" dirty="0" smtClean="0">
                <a:solidFill>
                  <a:srgbClr val="04A9FC"/>
                </a:solidFill>
              </a:rPr>
              <a:t>How is electricity produced?</a:t>
            </a:r>
            <a:endParaRPr lang="en-GB" sz="4400" b="1" dirty="0">
              <a:solidFill>
                <a:srgbClr val="04A9FC"/>
              </a:solidFill>
            </a:endParaRPr>
          </a:p>
        </p:txBody>
      </p:sp>
      <p:grpSp>
        <p:nvGrpSpPr>
          <p:cNvPr id="30" name="Group 29"/>
          <p:cNvGrpSpPr/>
          <p:nvPr/>
        </p:nvGrpSpPr>
        <p:grpSpPr>
          <a:xfrm>
            <a:off x="200032" y="1676400"/>
            <a:ext cx="8943968" cy="4330174"/>
            <a:chOff x="200032" y="1820695"/>
            <a:chExt cx="8943968" cy="4330174"/>
          </a:xfrm>
        </p:grpSpPr>
        <p:grpSp>
          <p:nvGrpSpPr>
            <p:cNvPr id="32" name="Group 31"/>
            <p:cNvGrpSpPr/>
            <p:nvPr/>
          </p:nvGrpSpPr>
          <p:grpSpPr>
            <a:xfrm>
              <a:off x="200032" y="1820695"/>
              <a:ext cx="8943968" cy="4330174"/>
              <a:chOff x="59292" y="1772816"/>
              <a:chExt cx="8943968" cy="4330174"/>
            </a:xfrm>
          </p:grpSpPr>
          <p:grpSp>
            <p:nvGrpSpPr>
              <p:cNvPr id="34" name="Group 1"/>
              <p:cNvGrpSpPr/>
              <p:nvPr/>
            </p:nvGrpSpPr>
            <p:grpSpPr>
              <a:xfrm>
                <a:off x="59292" y="1772816"/>
                <a:ext cx="2957864" cy="2232248"/>
                <a:chOff x="10119" y="2272028"/>
                <a:chExt cx="2957864" cy="2232248"/>
              </a:xfrm>
            </p:grpSpPr>
            <p:pic>
              <p:nvPicPr>
                <p:cNvPr id="46" name="Picture 9" descr="http://www.metrolic.com/wp-content/uploads/2010/08/coal-power-plant.jpg"/>
                <p:cNvPicPr>
                  <a:picLocks noChangeAspect="1" noChangeArrowheads="1"/>
                </p:cNvPicPr>
                <p:nvPr/>
              </p:nvPicPr>
              <p:blipFill rotWithShape="1">
                <a:blip r:embed="rId3">
                  <a:extLst>
                    <a:ext uri="{28A0092B-C50C-407E-A947-70E740481C1C}">
                      <a14:useLocalDpi xmlns:a14="http://schemas.microsoft.com/office/drawing/2010/main" val="0"/>
                    </a:ext>
                  </a:extLst>
                </a:blip>
                <a:srcRect l="12062" t="12735" r="16508"/>
                <a:stretch/>
              </p:blipFill>
              <p:spPr bwMode="auto">
                <a:xfrm>
                  <a:off x="630637" y="2272028"/>
                  <a:ext cx="2180093" cy="178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6"/>
                <p:cNvSpPr/>
                <p:nvPr/>
              </p:nvSpPr>
              <p:spPr>
                <a:xfrm>
                  <a:off x="10119" y="4042611"/>
                  <a:ext cx="2957864" cy="461665"/>
                </a:xfrm>
                <a:prstGeom prst="rect">
                  <a:avLst/>
                </a:prstGeom>
              </p:spPr>
              <p:txBody>
                <a:bodyPr wrap="square">
                  <a:spAutoFit/>
                </a:bodyPr>
                <a:lstStyle/>
                <a:p>
                  <a:pPr marL="304800" indent="-304800" algn="ctr"/>
                  <a:endParaRPr lang="en-US" sz="2400" dirty="0" smtClean="0">
                    <a:latin typeface="+mj-lt"/>
                  </a:endParaRPr>
                </a:p>
              </p:txBody>
            </p:sp>
          </p:grpSp>
          <p:grpSp>
            <p:nvGrpSpPr>
              <p:cNvPr id="35" name="Group 9"/>
              <p:cNvGrpSpPr/>
              <p:nvPr/>
            </p:nvGrpSpPr>
            <p:grpSpPr>
              <a:xfrm>
                <a:off x="3175518" y="1772816"/>
                <a:ext cx="2620618" cy="2231126"/>
                <a:chOff x="2794594" y="1649080"/>
                <a:chExt cx="2957864" cy="2356237"/>
              </a:xfrm>
            </p:grpSpPr>
            <p:pic>
              <p:nvPicPr>
                <p:cNvPr id="44" name="Picture 2"/>
                <p:cNvPicPr>
                  <a:picLocks noChangeArrowheads="1"/>
                </p:cNvPicPr>
                <p:nvPr/>
              </p:nvPicPr>
              <p:blipFill>
                <a:blip r:embed="rId4">
                  <a:extLst>
                    <a:ext uri="{28A0092B-C50C-407E-A947-70E740481C1C}">
                      <a14:useLocalDpi xmlns:a14="http://schemas.microsoft.com/office/drawing/2010/main" val="0"/>
                    </a:ext>
                  </a:extLst>
                </a:blip>
                <a:srcRect r="6711"/>
                <a:stretch>
                  <a:fillRect/>
                </a:stretch>
              </p:blipFill>
              <p:spPr bwMode="auto">
                <a:xfrm>
                  <a:off x="2977382" y="1649080"/>
                  <a:ext cx="2592288" cy="186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2794594" y="3517764"/>
                  <a:ext cx="2957864" cy="487553"/>
                </a:xfrm>
                <a:prstGeom prst="rect">
                  <a:avLst/>
                </a:prstGeom>
              </p:spPr>
              <p:txBody>
                <a:bodyPr wrap="square">
                  <a:spAutoFit/>
                </a:bodyPr>
                <a:lstStyle/>
                <a:p>
                  <a:pPr marL="304800" indent="-304800" algn="ctr"/>
                  <a:r>
                    <a:rPr lang="en-US" sz="2400" dirty="0">
                      <a:solidFill>
                        <a:prstClr val="black"/>
                      </a:solidFill>
                      <a:latin typeface="Calibri"/>
                    </a:rPr>
                    <a:t>Wind</a:t>
                  </a:r>
                </a:p>
              </p:txBody>
            </p:sp>
          </p:grpSp>
          <p:grpSp>
            <p:nvGrpSpPr>
              <p:cNvPr id="36" name="Group 11"/>
              <p:cNvGrpSpPr/>
              <p:nvPr/>
            </p:nvGrpSpPr>
            <p:grpSpPr>
              <a:xfrm>
                <a:off x="6045396" y="1772816"/>
                <a:ext cx="2957864" cy="2232248"/>
                <a:chOff x="6045396" y="1714856"/>
                <a:chExt cx="2957864" cy="2232248"/>
              </a:xfrm>
            </p:grpSpPr>
            <p:pic>
              <p:nvPicPr>
                <p:cNvPr id="42" name="Picture 3"/>
                <p:cNvPicPr>
                  <a:picLocks noChangeArrowheads="1"/>
                </p:cNvPicPr>
                <p:nvPr/>
              </p:nvPicPr>
              <p:blipFill rotWithShape="1">
                <a:blip r:embed="rId5" cstate="print">
                  <a:extLst>
                    <a:ext uri="{28A0092B-C50C-407E-A947-70E740481C1C}">
                      <a14:useLocalDpi xmlns:a14="http://schemas.microsoft.com/office/drawing/2010/main" val="0"/>
                    </a:ext>
                  </a:extLst>
                </a:blip>
                <a:srcRect l="19875" t="2471"/>
                <a:stretch/>
              </p:blipFill>
              <p:spPr bwMode="auto">
                <a:xfrm>
                  <a:off x="6387513" y="1714856"/>
                  <a:ext cx="2273630" cy="17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p:cNvSpPr/>
                <p:nvPr/>
              </p:nvSpPr>
              <p:spPr>
                <a:xfrm>
                  <a:off x="6045396" y="3485439"/>
                  <a:ext cx="2957864" cy="461665"/>
                </a:xfrm>
                <a:prstGeom prst="rect">
                  <a:avLst/>
                </a:prstGeom>
              </p:spPr>
              <p:txBody>
                <a:bodyPr wrap="square">
                  <a:spAutoFit/>
                </a:bodyPr>
                <a:lstStyle/>
                <a:p>
                  <a:pPr marL="304800" indent="-304800" algn="ctr"/>
                  <a:r>
                    <a:rPr lang="en-US" sz="2400" dirty="0" smtClean="0">
                      <a:solidFill>
                        <a:prstClr val="black"/>
                      </a:solidFill>
                      <a:latin typeface="Calibri"/>
                    </a:rPr>
                    <a:t>Sun</a:t>
                  </a:r>
                  <a:endParaRPr lang="en-US" sz="2400" dirty="0">
                    <a:solidFill>
                      <a:prstClr val="black"/>
                    </a:solidFill>
                    <a:latin typeface="Calibri"/>
                  </a:endParaRPr>
                </a:p>
              </p:txBody>
            </p:sp>
          </p:grpSp>
          <p:grpSp>
            <p:nvGrpSpPr>
              <p:cNvPr id="37" name="Group 13"/>
              <p:cNvGrpSpPr/>
              <p:nvPr/>
            </p:nvGrpSpPr>
            <p:grpSpPr>
              <a:xfrm>
                <a:off x="4459235" y="4005064"/>
                <a:ext cx="2957864" cy="2056496"/>
                <a:chOff x="4564479" y="4005064"/>
                <a:chExt cx="2957864" cy="2056496"/>
              </a:xfrm>
            </p:grpSpPr>
            <p:pic>
              <p:nvPicPr>
                <p:cNvPr id="40" name="Picture 6"/>
                <p:cNvPicPr>
                  <a:picLocks noChangeArrowheads="1"/>
                </p:cNvPicPr>
                <p:nvPr/>
              </p:nvPicPr>
              <p:blipFill>
                <a:blip r:embed="rId6">
                  <a:extLst>
                    <a:ext uri="{28A0092B-C50C-407E-A947-70E740481C1C}">
                      <a14:useLocalDpi xmlns:a14="http://schemas.microsoft.com/office/drawing/2010/main" val="0"/>
                    </a:ext>
                  </a:extLst>
                </a:blip>
                <a:srcRect l="17886"/>
                <a:stretch>
                  <a:fillRect/>
                </a:stretch>
              </p:blipFill>
              <p:spPr bwMode="auto">
                <a:xfrm>
                  <a:off x="4920310" y="4005064"/>
                  <a:ext cx="2250171" cy="159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4564479" y="5599895"/>
                  <a:ext cx="2957864" cy="461665"/>
                </a:xfrm>
                <a:prstGeom prst="rect">
                  <a:avLst/>
                </a:prstGeom>
              </p:spPr>
              <p:txBody>
                <a:bodyPr wrap="square">
                  <a:spAutoFit/>
                </a:bodyPr>
                <a:lstStyle/>
                <a:p>
                  <a:pPr marL="304800" indent="-304800" algn="ctr"/>
                  <a:r>
                    <a:rPr lang="en-US" sz="2400" dirty="0" smtClean="0">
                      <a:solidFill>
                        <a:prstClr val="black"/>
                      </a:solidFill>
                      <a:latin typeface="Calibri"/>
                    </a:rPr>
                    <a:t>Water</a:t>
                  </a:r>
                  <a:endParaRPr lang="en-US" sz="2400" dirty="0">
                    <a:solidFill>
                      <a:prstClr val="black"/>
                    </a:solidFill>
                    <a:latin typeface="Calibri"/>
                  </a:endParaRPr>
                </a:p>
              </p:txBody>
            </p:sp>
          </p:grpSp>
          <p:pic>
            <p:nvPicPr>
              <p:cNvPr id="38" name="Picture 6" descr="http://inweekly.net/wordpress/wp-content/uploads/2011/03/cooling-towers-of-a-nuclear-power-station.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6363" y="4005064"/>
                <a:ext cx="2314655" cy="1636261"/>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446003" y="5641325"/>
                <a:ext cx="2957864" cy="461665"/>
              </a:xfrm>
              <a:prstGeom prst="rect">
                <a:avLst/>
              </a:prstGeom>
            </p:spPr>
            <p:txBody>
              <a:bodyPr wrap="square">
                <a:spAutoFit/>
              </a:bodyPr>
              <a:lstStyle/>
              <a:p>
                <a:pPr marL="304800" indent="-304800" algn="ctr"/>
                <a:r>
                  <a:rPr lang="en-US" sz="2400" dirty="0">
                    <a:solidFill>
                      <a:prstClr val="black"/>
                    </a:solidFill>
                    <a:latin typeface="Calibri"/>
                  </a:rPr>
                  <a:t>Nuclear</a:t>
                </a:r>
              </a:p>
            </p:txBody>
          </p:sp>
        </p:grpSp>
        <p:sp>
          <p:nvSpPr>
            <p:cNvPr id="33" name="Rectangle 32"/>
            <p:cNvSpPr/>
            <p:nvPr/>
          </p:nvSpPr>
          <p:spPr>
            <a:xfrm>
              <a:off x="1405814" y="3562442"/>
              <a:ext cx="728084" cy="461665"/>
            </a:xfrm>
            <a:prstGeom prst="rect">
              <a:avLst/>
            </a:prstGeom>
          </p:spPr>
          <p:txBody>
            <a:bodyPr wrap="none">
              <a:spAutoFit/>
            </a:bodyPr>
            <a:lstStyle/>
            <a:p>
              <a:pPr marL="304800" lvl="0" indent="-304800" algn="ctr"/>
              <a:r>
                <a:rPr lang="en-US" sz="2400" dirty="0" smtClean="0">
                  <a:solidFill>
                    <a:prstClr val="black"/>
                  </a:solidFill>
                  <a:latin typeface="Calibri"/>
                </a:rPr>
                <a:t>Coal</a:t>
              </a:r>
              <a:endParaRPr lang="en-US" sz="2400" dirty="0">
                <a:solidFill>
                  <a:prstClr val="black"/>
                </a:solidFill>
                <a:latin typeface="Calibri"/>
              </a:endParaRPr>
            </a:p>
          </p:txBody>
        </p:sp>
      </p:grpSp>
      <p:sp>
        <p:nvSpPr>
          <p:cNvPr id="48" name="Rectangle 47"/>
          <p:cNvSpPr/>
          <p:nvPr/>
        </p:nvSpPr>
        <p:spPr>
          <a:xfrm>
            <a:off x="8830956" y="6488668"/>
            <a:ext cx="313044" cy="369332"/>
          </a:xfrm>
          <a:prstGeom prst="rect">
            <a:avLst/>
          </a:prstGeom>
        </p:spPr>
        <p:txBody>
          <a:bodyPr wrap="none">
            <a:spAutoFit/>
          </a:bodyPr>
          <a:lstStyle/>
          <a:p>
            <a:fld id="{C65878F9-D3C0-4612-BF20-815EAEA6CA0F}" type="slidenum">
              <a:rPr lang="en-GB" smtClean="0">
                <a:solidFill>
                  <a:srgbClr val="FFFFFF"/>
                </a:solidFill>
              </a:rPr>
              <a:pPr/>
              <a:t>8</a:t>
            </a:fld>
            <a:endParaRPr lang="en-GB" dirty="0">
              <a:solidFill>
                <a:srgbClr val="FFFFFF"/>
              </a:solidFill>
            </a:endParaRPr>
          </a:p>
        </p:txBody>
      </p:sp>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7516" y="5877272"/>
            <a:ext cx="1774825" cy="69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920" y="5696505"/>
            <a:ext cx="1774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644502"/>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txBox="1">
            <a:spLocks/>
          </p:cNvSpPr>
          <p:nvPr/>
        </p:nvSpPr>
        <p:spPr>
          <a:xfrm>
            <a:off x="360091" y="908720"/>
            <a:ext cx="8305800" cy="1143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rgbClr val="04A9FC"/>
                </a:solidFill>
                <a:effectLst/>
                <a:uLnTx/>
                <a:uFillTx/>
                <a:latin typeface="+mj-lt"/>
                <a:ea typeface="+mj-ea"/>
                <a:cs typeface="+mj-cs"/>
              </a:rPr>
              <a:t>How does electricity get from </a:t>
            </a:r>
            <a:br>
              <a:rPr kumimoji="0" lang="en-GB" sz="4000" b="1" i="0" u="none" strike="noStrike" kern="1200" cap="none" spc="0" normalizeH="0" baseline="0" noProof="0" dirty="0" smtClean="0">
                <a:ln>
                  <a:noFill/>
                </a:ln>
                <a:solidFill>
                  <a:srgbClr val="04A9FC"/>
                </a:solidFill>
                <a:effectLst/>
                <a:uLnTx/>
                <a:uFillTx/>
                <a:latin typeface="+mj-lt"/>
                <a:ea typeface="+mj-ea"/>
                <a:cs typeface="+mj-cs"/>
              </a:rPr>
            </a:br>
            <a:r>
              <a:rPr kumimoji="0" lang="en-GB" sz="4000" b="1" i="0" u="none" strike="noStrike" kern="1200" cap="none" spc="0" normalizeH="0" baseline="0" noProof="0" dirty="0" smtClean="0">
                <a:ln>
                  <a:noFill/>
                </a:ln>
                <a:solidFill>
                  <a:srgbClr val="04A9FC"/>
                </a:solidFill>
                <a:effectLst/>
                <a:uLnTx/>
                <a:uFillTx/>
                <a:latin typeface="+mj-lt"/>
                <a:ea typeface="+mj-ea"/>
                <a:cs typeface="+mj-cs"/>
              </a:rPr>
              <a:t>where it is made to us?</a:t>
            </a:r>
            <a:endParaRPr kumimoji="0" lang="en-GB" sz="4000" b="1" i="0" u="none" strike="noStrike" kern="1200" cap="none" spc="0" normalizeH="0" baseline="0" noProof="0" dirty="0">
              <a:ln>
                <a:noFill/>
              </a:ln>
              <a:solidFill>
                <a:srgbClr val="04A9FC"/>
              </a:solidFill>
              <a:effectLst/>
              <a:uLnTx/>
              <a:uFillTx/>
              <a:latin typeface="+mj-lt"/>
              <a:ea typeface="+mj-ea"/>
              <a:cs typeface="+mj-cs"/>
            </a:endParaRPr>
          </a:p>
        </p:txBody>
      </p:sp>
      <p:pic>
        <p:nvPicPr>
          <p:cNvPr id="10" name="Content Placeholder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555775" y="2250050"/>
            <a:ext cx="3914433" cy="2935246"/>
          </a:xfrm>
          <a:prstGeom prst="rect">
            <a:avLst/>
          </a:prstGeom>
        </p:spPr>
      </p:pic>
      <p:sp>
        <p:nvSpPr>
          <p:cNvPr id="11" name="TextBox 10"/>
          <p:cNvSpPr txBox="1"/>
          <p:nvPr/>
        </p:nvSpPr>
        <p:spPr>
          <a:xfrm>
            <a:off x="683568" y="5181600"/>
            <a:ext cx="7507510" cy="584775"/>
          </a:xfrm>
          <a:prstGeom prst="rect">
            <a:avLst/>
          </a:prstGeom>
          <a:noFill/>
        </p:spPr>
        <p:txBody>
          <a:bodyPr wrap="square" rtlCol="0">
            <a:spAutoFit/>
          </a:bodyPr>
          <a:lstStyle/>
          <a:p>
            <a:pPr algn="ctr"/>
            <a:r>
              <a:rPr lang="en-GB" sz="3200" b="1" dirty="0" smtClean="0">
                <a:solidFill>
                  <a:schemeClr val="tx2"/>
                </a:solidFill>
                <a:latin typeface="+mj-lt"/>
                <a:ea typeface="+mj-ea"/>
                <a:cs typeface="+mj-cs"/>
              </a:rPr>
              <a:t>   </a:t>
            </a:r>
            <a:r>
              <a:rPr lang="en-GB" sz="2800" dirty="0" smtClean="0">
                <a:ea typeface="+mj-ea"/>
                <a:cs typeface="+mj-cs"/>
              </a:rPr>
              <a:t>This </a:t>
            </a:r>
            <a:r>
              <a:rPr lang="en-GB" sz="2800" dirty="0">
                <a:ea typeface="+mj-ea"/>
                <a:cs typeface="+mj-cs"/>
              </a:rPr>
              <a:t>system is </a:t>
            </a:r>
            <a:r>
              <a:rPr lang="en-GB" sz="2800" dirty="0" smtClean="0">
                <a:ea typeface="+mj-ea"/>
                <a:cs typeface="+mj-cs"/>
              </a:rPr>
              <a:t>called </a:t>
            </a:r>
            <a:r>
              <a:rPr lang="en-GB" sz="2800" dirty="0">
                <a:ea typeface="+mj-ea"/>
                <a:cs typeface="+mj-cs"/>
              </a:rPr>
              <a:t>the </a:t>
            </a:r>
            <a:r>
              <a:rPr lang="en-GB" sz="2800" dirty="0" smtClean="0">
                <a:ea typeface="+mj-ea"/>
                <a:cs typeface="+mj-cs"/>
              </a:rPr>
              <a:t>National Grid</a:t>
            </a:r>
            <a:endParaRPr lang="en-GB" sz="2800" dirty="0">
              <a:ea typeface="+mj-ea"/>
              <a:cs typeface="+mj-cs"/>
            </a:endParaRPr>
          </a:p>
        </p:txBody>
      </p:sp>
      <p:sp>
        <p:nvSpPr>
          <p:cNvPr id="12" name="Rectangle 11"/>
          <p:cNvSpPr/>
          <p:nvPr/>
        </p:nvSpPr>
        <p:spPr>
          <a:xfrm>
            <a:off x="8830956" y="6488668"/>
            <a:ext cx="313044" cy="369332"/>
          </a:xfrm>
          <a:prstGeom prst="rect">
            <a:avLst/>
          </a:prstGeom>
        </p:spPr>
        <p:txBody>
          <a:bodyPr wrap="none">
            <a:spAutoFit/>
          </a:bodyPr>
          <a:lstStyle/>
          <a:p>
            <a:fld id="{C65878F9-D3C0-4612-BF20-815EAEA6CA0F}" type="slidenum">
              <a:rPr lang="en-GB" smtClean="0">
                <a:solidFill>
                  <a:srgbClr val="FFFFFF"/>
                </a:solidFill>
              </a:rPr>
              <a:pPr/>
              <a:t>9</a:t>
            </a:fld>
            <a:endParaRPr lang="en-GB" dirty="0">
              <a:solidFill>
                <a:srgbClr val="FFFFFF"/>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5729050"/>
            <a:ext cx="17748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549674"/>
      </p:ext>
    </p:extLst>
  </p:cSld>
  <p:clrMapOvr>
    <a:masterClrMapping/>
  </p:clrMapOvr>
  <mc:AlternateContent xmlns:mc="http://schemas.openxmlformats.org/markup-compatibility/2006" xmlns:p14="http://schemas.microsoft.com/office/powerpoint/2010/main">
    <mc:Choice Requires="p14">
      <p:transition spd="med">
        <p14:gallery dir="r"/>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5320</TotalTime>
  <Words>1358</Words>
  <Application>Microsoft Office PowerPoint</Application>
  <PresentationFormat>On-screen Show (4:3)</PresentationFormat>
  <Paragraphs>185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PowerPoint Presentation</vt:lpstr>
      <vt:lpstr>What did you do this morning  which used Electricity?</vt:lpstr>
      <vt:lpstr>All those technologies use power</vt:lpstr>
      <vt:lpstr>Which uses more power?</vt:lpstr>
      <vt:lpstr>Which uses more power?</vt:lpstr>
      <vt:lpstr>Which uses more power?</vt:lpstr>
      <vt:lpstr>PowerPoint Presentation</vt:lpstr>
      <vt:lpstr>How is electricity produced?</vt:lpstr>
      <vt:lpstr>PowerPoint Presentation</vt:lpstr>
      <vt:lpstr>PowerPoint Presentation</vt:lpstr>
      <vt:lpstr>PowerPoint Presentation</vt:lpstr>
      <vt:lpstr>Technology Justice </vt:lpstr>
      <vt:lpstr>What is being done to help people in the developing world  e.g. Kenya?</vt:lpstr>
      <vt:lpstr>Why is electricity so important  for Technology justice?</vt:lpstr>
      <vt:lpstr>Today we are focusing on using wind power to produce electricity</vt:lpstr>
      <vt:lpstr>How does a wind turbine work?</vt:lpstr>
      <vt:lpstr>Different kinds of wind turbines</vt:lpstr>
      <vt:lpstr>Your task…</vt:lpstr>
      <vt:lpstr>Your materials…</vt:lpstr>
      <vt:lpstr>A wind turbine in rural Africa</vt:lpstr>
      <vt:lpstr>Enjoyed the workshop? What’s next?</vt:lpstr>
      <vt:lpstr> …any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dc:creator>
  <cp:lastModifiedBy>Julie Brown</cp:lastModifiedBy>
  <cp:revision>157</cp:revision>
  <dcterms:created xsi:type="dcterms:W3CDTF">2013-12-05T14:02:17Z</dcterms:created>
  <dcterms:modified xsi:type="dcterms:W3CDTF">2016-01-19T16:00:26Z</dcterms:modified>
</cp:coreProperties>
</file>