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sldIdLst>
    <p:sldId id="269" r:id="rId2"/>
    <p:sldId id="271" r:id="rId3"/>
    <p:sldId id="270" r:id="rId4"/>
    <p:sldId id="273" r:id="rId5"/>
    <p:sldId id="274" r:id="rId6"/>
    <p:sldId id="275" r:id="rId7"/>
    <p:sldId id="276" r:id="rId8"/>
    <p:sldId id="272" r:id="rId9"/>
    <p:sldId id="283" r:id="rId10"/>
    <p:sldId id="284" r:id="rId11"/>
    <p:sldId id="277" r:id="rId12"/>
    <p:sldId id="278" r:id="rId13"/>
    <p:sldId id="285" r:id="rId14"/>
    <p:sldId id="279" r:id="rId15"/>
    <p:sldId id="288" r:id="rId16"/>
    <p:sldId id="286" r:id="rId17"/>
    <p:sldId id="281" r:id="rId18"/>
    <p:sldId id="268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1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8261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2DB5-414D-B83F-6B6AD743BA46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8261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B5-414D-B83F-6B6AD743BA4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8261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DB5-414D-B83F-6B6AD743BA4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8261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B5-414D-B83F-6B6AD743BA46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B5-414D-B83F-6B6AD743BA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4348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46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C67FF-0CEB-ED4C-8218-0A91E14CB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67EB4-7C3A-6D48-9417-94C33FEEA31B}" type="datetimeFigureOut">
              <a:rPr lang="en-GB"/>
              <a:pPr>
                <a:defRPr/>
              </a:pPr>
              <a:t>13/12/2021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05129-EC6E-4A47-8A19-4FC4F398F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BFCB2-243C-E94F-AC03-0D174AF4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1BEC6-6ACE-5A4B-9FDE-C9EE2E3EE6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403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3BB76-7235-E445-935B-949182216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27C58-CBB5-B549-ABC7-7E24B1631C0C}" type="datetimeFigureOut">
              <a:rPr lang="en-GB"/>
              <a:pPr>
                <a:defRPr/>
              </a:pPr>
              <a:t>13/12/2021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C9478-3C40-3A4D-8608-A55499A6A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4AFFA-6762-EF4B-8C2D-63C850EEE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DD8E1-2331-C949-A44A-1E75A839C3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0464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B617C-1289-9941-91C1-48D89AFE2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7E0BA-4EBB-9B41-838F-A90A586DBF3D}" type="datetimeFigureOut">
              <a:rPr lang="en-GB"/>
              <a:pPr>
                <a:defRPr/>
              </a:pPr>
              <a:t>13/12/2021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88AD7-17D8-6341-A20E-8B07EB1CD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4C3C7-3E51-E740-A311-E5591A8D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60463-C777-8E43-8570-7E815A7954E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658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F4991-6299-344C-99D9-7136730E4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9BCDE-3F18-E64E-8435-2B44538FD4D6}" type="datetimeFigureOut">
              <a:rPr lang="en-GB"/>
              <a:pPr>
                <a:defRPr/>
              </a:pPr>
              <a:t>13/12/2021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92A48-CAF5-3742-8D28-AFAA20BDB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83E5E-CE2A-224D-AFFD-D16BF3902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85B2B-4602-5947-B9BB-086F6720A31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365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018DF-BFFF-1F4C-B69A-1D86308E4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9ABFD-0758-C949-8F72-E6CFFF48B289}" type="datetimeFigureOut">
              <a:rPr lang="en-GB"/>
              <a:pPr>
                <a:defRPr/>
              </a:pPr>
              <a:t>13/12/2021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4195A-E5F6-3649-A6D2-B39E53986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0F1AB-261A-CC42-A8C1-40A85107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55270-0CD0-9A43-9379-63DA87FD727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4269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D77F15D-0F79-3E41-BBF9-9AF9D1FF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D2AD0-18C2-0842-880D-7E511C9CCD41}" type="datetimeFigureOut">
              <a:rPr lang="en-GB"/>
              <a:pPr>
                <a:defRPr/>
              </a:pPr>
              <a:t>13/12/2021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C4CBA1-8AEE-6A46-BAF4-153F89EEB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8F4984-D409-FA42-AFE8-3E52B235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8A733-3BC5-FE41-90D7-2F248F9C48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3743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ECFBA51-B7D8-9843-8019-1DCCF6E10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F024D-2DE7-874E-AD21-0328CFB6B417}" type="datetimeFigureOut">
              <a:rPr lang="en-GB"/>
              <a:pPr>
                <a:defRPr/>
              </a:pPr>
              <a:t>13/12/2021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77E2811-CB70-894E-9F1F-DF78B101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591501A-1C40-EA47-9FB6-02E8D1BAF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784F1-EC99-1A4E-92FF-EE3A3EFACB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593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C9A156-1E8E-CB4C-A595-2A83B4CBD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1B956-666D-E745-BD42-79E4013EB1E7}" type="datetimeFigureOut">
              <a:rPr lang="en-GB"/>
              <a:pPr>
                <a:defRPr/>
              </a:pPr>
              <a:t>13/12/2021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EE6348-979C-0F44-864F-B84E6C252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A405615-8A52-8E4D-848D-A6C17CCC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39A6E-FDCC-094E-BA9D-11EBB712F6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8388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1B02D3E-7096-2141-9C6C-28FA4F14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F1023-78E2-7846-99DB-6DDE25FCD8C1}" type="datetimeFigureOut">
              <a:rPr lang="en-GB"/>
              <a:pPr>
                <a:defRPr/>
              </a:pPr>
              <a:t>13/12/2021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7023F29-25AF-4D48-B79A-BC550AE35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9879A9A-61EB-C041-AE58-2D1ABB5C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5BB79-DB27-BA4E-8E65-D087E646DB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2464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243D40-B699-6646-827F-6864CC98B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F7090-2F54-8746-9821-947FEBA97C9F}" type="datetimeFigureOut">
              <a:rPr lang="en-GB"/>
              <a:pPr>
                <a:defRPr/>
              </a:pPr>
              <a:t>13/12/2021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ACA177-EEE3-3940-8341-4186AD49F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B6876F-83E4-E54A-BF97-EED7E630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827C9-D619-8C4B-917D-674FEEC8FB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055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4FB8A3-C093-5742-A3D5-2EAB75E4C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AA664-3D81-4841-AFAF-92F9E6D1C195}" type="datetimeFigureOut">
              <a:rPr lang="en-GB"/>
              <a:pPr>
                <a:defRPr/>
              </a:pPr>
              <a:t>13/12/2021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7FC865-19EF-D24A-A6EB-4F0443FF0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94619A-D6AC-8948-B2FF-E3E9A62E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62AA7-1506-6C46-8143-3A1A3866AC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176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9E69F97-0498-D74A-861F-80554587A3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FA00295-E041-E541-A496-A047D30EFF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8FD26-4CB4-AA4D-848F-554EEB0FD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94E00F-001D-F241-8E2F-C32BF360B6B2}" type="datetimeFigureOut">
              <a:rPr lang="en-GB"/>
              <a:pPr>
                <a:defRPr/>
              </a:pPr>
              <a:t>13/12/2021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C6CF8-7876-A145-9920-B44173642A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1F94E-B646-F44B-8BD6-D166834779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698AE23-3B45-C343-A22F-89E5CD54FA6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kxqbpPWTl6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30103-9C5B-1246-9D10-6A7887ACC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solidFill>
                <a:srgbClr val="7030A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solidFill>
                <a:srgbClr val="7030A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solidFill>
                  <a:srgbClr val="7030A0"/>
                </a:solidFill>
              </a:rPr>
              <a:t>Learning Objectives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rgbClr val="7030A0"/>
                </a:solidFill>
              </a:rPr>
              <a:t>To increase knowledge and understanding of the importance of water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rgbClr val="7030A0"/>
                </a:solidFill>
              </a:rPr>
              <a:t>To understand the ideas of ‘embodied water’ and ‘water footprint’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rgbClr val="7030A0"/>
                </a:solidFill>
              </a:rPr>
              <a:t>To consider your own water footprints and water use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9EE78DAA-4315-B749-9EDF-D9671C966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475" y="336550"/>
            <a:ext cx="1868488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0E02869D-AFF8-384F-8918-E25482A70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6550"/>
            <a:ext cx="10515600" cy="58404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Why is water important?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>
              <a:solidFill>
                <a:srgbClr val="7030A0"/>
              </a:solidFill>
            </a:endParaRP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39B531E4-6CE1-0F4F-AB9D-113E5DF40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475" y="336550"/>
            <a:ext cx="1868488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http://www.amdea.org.uk/wp-content/uploads/2012/06/industryissues_water1.png">
            <a:extLst>
              <a:ext uri="{FF2B5EF4-FFF2-40B4-BE49-F238E27FC236}">
                <a16:creationId xmlns:a16="http://schemas.microsoft.com/office/drawing/2014/main" id="{1A147815-2F0B-4941-B361-8F97F2C56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765175"/>
            <a:ext cx="7661275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8BD4A-6955-3547-970B-FF5954CFD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3" y="1044575"/>
            <a:ext cx="10515600" cy="54340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Have you heard of a carbon footprint?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>
                <a:solidFill>
                  <a:srgbClr val="7030A0"/>
                </a:solidFill>
              </a:rPr>
              <a:t>The amount of carbon dioxide released into the atmosphere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>
                <a:solidFill>
                  <a:srgbClr val="7030A0"/>
                </a:solidFill>
              </a:rPr>
              <a:t>as a result of the activities of an individual, e.g. travel, food,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>
                <a:solidFill>
                  <a:srgbClr val="7030A0"/>
                </a:solidFill>
              </a:rPr>
              <a:t>housing.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b="1">
              <a:solidFill>
                <a:srgbClr val="7030A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What is a water footprint?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>
                <a:solidFill>
                  <a:srgbClr val="7030A0"/>
                </a:solidFill>
              </a:rPr>
              <a:t>The amount of fresh water used 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>
                <a:solidFill>
                  <a:srgbClr val="7030A0"/>
                </a:solidFill>
              </a:rPr>
              <a:t>in the production or supply of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>
                <a:solidFill>
                  <a:srgbClr val="7030A0"/>
                </a:solidFill>
              </a:rPr>
              <a:t>goods and services used </a:t>
            </a:r>
            <a:r>
              <a:rPr lang="en-GB" altLang="en-US" u="sng">
                <a:solidFill>
                  <a:srgbClr val="7030A0"/>
                </a:solidFill>
              </a:rPr>
              <a:t>by an individual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>
              <a:solidFill>
                <a:srgbClr val="7030A0"/>
              </a:solidFill>
            </a:endParaRP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D3A1882E-E7B2-FD4C-BFDC-56B2548CA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475" y="336550"/>
            <a:ext cx="1868488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5">
            <a:extLst>
              <a:ext uri="{FF2B5EF4-FFF2-40B4-BE49-F238E27FC236}">
                <a16:creationId xmlns:a16="http://schemas.microsoft.com/office/drawing/2014/main" id="{CC5FD1C9-ACFD-1049-A6B5-3669A192F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3175" y="1636713"/>
            <a:ext cx="5807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>
              <a:solidFill>
                <a:srgbClr val="7030A0"/>
              </a:solidFill>
            </a:endParaRPr>
          </a:p>
          <a:p>
            <a:pPr eaLnBrk="1" hangingPunct="1"/>
            <a:endParaRPr lang="en-GB" altLang="en-US">
              <a:solidFill>
                <a:srgbClr val="7030A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685812-C1C0-164A-9A44-7547A94F9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95522">
            <a:off x="7405688" y="3508375"/>
            <a:ext cx="17716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6">
            <a:extLst>
              <a:ext uri="{FF2B5EF4-FFF2-40B4-BE49-F238E27FC236}">
                <a16:creationId xmlns:a16="http://schemas.microsoft.com/office/drawing/2014/main" id="{6280974A-178D-834E-8C6D-A7EA910CA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3" y="1636713"/>
            <a:ext cx="609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2DF34-263A-1644-AADB-A3FD49184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3" y="1044575"/>
            <a:ext cx="10515600" cy="54340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Water footprint includes ‘Embodied Water’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'Embodied water</a:t>
            </a:r>
            <a:r>
              <a:rPr lang="en-GB" altLang="en-US">
                <a:solidFill>
                  <a:srgbClr val="7030A0"/>
                </a:solidFill>
              </a:rPr>
              <a:t>' is </a:t>
            </a:r>
            <a:r>
              <a:rPr lang="en-GB" altLang="en-US" u="sng">
                <a:solidFill>
                  <a:srgbClr val="7030A0"/>
                </a:solidFill>
              </a:rPr>
              <a:t>the amount of water </a:t>
            </a:r>
            <a:r>
              <a:rPr lang="en-GB" altLang="en-US">
                <a:solidFill>
                  <a:srgbClr val="7030A0"/>
                </a:solidFill>
              </a:rPr>
              <a:t>used during the </a:t>
            </a:r>
            <a:br>
              <a:rPr lang="en-GB" altLang="en-US">
                <a:solidFill>
                  <a:srgbClr val="7030A0"/>
                </a:solidFill>
              </a:rPr>
            </a:br>
            <a:r>
              <a:rPr lang="en-GB" altLang="en-US">
                <a:solidFill>
                  <a:srgbClr val="7030A0"/>
                </a:solidFill>
              </a:rPr>
              <a:t>growing, processing and transportation of the goods we use or consume, or the services we use.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>
              <a:solidFill>
                <a:srgbClr val="7030A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>
              <a:solidFill>
                <a:srgbClr val="7030A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>
              <a:solidFill>
                <a:srgbClr val="7030A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>
                <a:solidFill>
                  <a:srgbClr val="7030A0"/>
                </a:solidFill>
              </a:rPr>
              <a:t>Some of the items we take for granted in our lives – food, clothing, furniture and many building materials have very high </a:t>
            </a:r>
            <a:r>
              <a:rPr lang="en-GB" altLang="en-US" b="1">
                <a:solidFill>
                  <a:srgbClr val="7030A0"/>
                </a:solidFill>
              </a:rPr>
              <a:t>embodied water </a:t>
            </a:r>
            <a:r>
              <a:rPr lang="en-GB" altLang="en-US">
                <a:solidFill>
                  <a:srgbClr val="7030A0"/>
                </a:solidFill>
              </a:rPr>
              <a:t>content.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b="1">
              <a:solidFill>
                <a:srgbClr val="7030A0"/>
              </a:solidFill>
            </a:endParaRP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E9DD8D53-D94A-C24E-90A8-462BE79B1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475" y="336550"/>
            <a:ext cx="1868488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>
            <a:extLst>
              <a:ext uri="{FF2B5EF4-FFF2-40B4-BE49-F238E27FC236}">
                <a16:creationId xmlns:a16="http://schemas.microsoft.com/office/drawing/2014/main" id="{5AFE2E06-CFC7-344F-944C-85349107F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3175" y="1636713"/>
            <a:ext cx="5807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>
              <a:solidFill>
                <a:srgbClr val="7030A0"/>
              </a:solidFill>
            </a:endParaRPr>
          </a:p>
          <a:p>
            <a:pPr eaLnBrk="1" hangingPunct="1"/>
            <a:endParaRPr lang="en-GB" altLang="en-US">
              <a:solidFill>
                <a:srgbClr val="7030A0"/>
              </a:solidFill>
            </a:endParaRPr>
          </a:p>
        </p:txBody>
      </p:sp>
      <p:sp>
        <p:nvSpPr>
          <p:cNvPr id="13317" name="Rectangle 6">
            <a:extLst>
              <a:ext uri="{FF2B5EF4-FFF2-40B4-BE49-F238E27FC236}">
                <a16:creationId xmlns:a16="http://schemas.microsoft.com/office/drawing/2014/main" id="{0B2C2312-D733-5045-99D8-6EE523DC5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3" y="1636713"/>
            <a:ext cx="609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>
              <a:solidFill>
                <a:srgbClr val="7030A0"/>
              </a:solidFill>
            </a:endParaRPr>
          </a:p>
        </p:txBody>
      </p:sp>
      <p:pic>
        <p:nvPicPr>
          <p:cNvPr id="13318" name="Picture 4">
            <a:extLst>
              <a:ext uri="{FF2B5EF4-FFF2-40B4-BE49-F238E27FC236}">
                <a16:creationId xmlns:a16="http://schemas.microsoft.com/office/drawing/2014/main" id="{D0F0AA59-C225-3743-B690-25A4E0BB6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1776">
            <a:off x="908050" y="3352800"/>
            <a:ext cx="2116138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>
            <a:extLst>
              <a:ext uri="{FF2B5EF4-FFF2-40B4-BE49-F238E27FC236}">
                <a16:creationId xmlns:a16="http://schemas.microsoft.com/office/drawing/2014/main" id="{69C353EC-F1B8-944E-95E8-43CE32C7ED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1265">
            <a:off x="3390900" y="3376613"/>
            <a:ext cx="1417638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>
            <a:extLst>
              <a:ext uri="{FF2B5EF4-FFF2-40B4-BE49-F238E27FC236}">
                <a16:creationId xmlns:a16="http://schemas.microsoft.com/office/drawing/2014/main" id="{3384A6A3-618B-1E4A-8E1F-602722ACF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2990850"/>
            <a:ext cx="18176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>
            <a:extLst>
              <a:ext uri="{FF2B5EF4-FFF2-40B4-BE49-F238E27FC236}">
                <a16:creationId xmlns:a16="http://schemas.microsoft.com/office/drawing/2014/main" id="{5ED96531-3B18-2F49-B304-AA2A543318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3176588"/>
            <a:ext cx="19526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B79BD-5500-374A-99F9-FE2C6B806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3" y="336550"/>
            <a:ext cx="10515600" cy="614203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b="1" dirty="0">
                <a:solidFill>
                  <a:srgbClr val="7030A0"/>
                </a:solidFill>
              </a:rPr>
              <a:t>Embodied water example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b="1" dirty="0">
                <a:solidFill>
                  <a:srgbClr val="7030A0"/>
                </a:solidFill>
              </a:rPr>
              <a:t>Pasta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AU" dirty="0">
                <a:solidFill>
                  <a:srgbClr val="7030A0"/>
                </a:solidFill>
              </a:rPr>
              <a:t>To eat a bowl of pasta</a:t>
            </a:r>
            <a:endParaRPr lang="en-GB" dirty="0">
              <a:solidFill>
                <a:srgbClr val="7030A0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AU" dirty="0">
                <a:solidFill>
                  <a:srgbClr val="7030A0"/>
                </a:solidFill>
              </a:rPr>
              <a:t>The grain has to be grown (through rain or irrigation)</a:t>
            </a:r>
            <a:endParaRPr lang="en-GB" dirty="0">
              <a:solidFill>
                <a:srgbClr val="7030A0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AU" dirty="0">
                <a:solidFill>
                  <a:srgbClr val="7030A0"/>
                </a:solidFill>
              </a:rPr>
              <a:t>The grain is processed into pasta which requires water as an ingredient and to clean the machines after making it</a:t>
            </a:r>
            <a:endParaRPr lang="en-GB" dirty="0">
              <a:solidFill>
                <a:srgbClr val="7030A0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AU" dirty="0">
                <a:solidFill>
                  <a:srgbClr val="7030A0"/>
                </a:solidFill>
              </a:rPr>
              <a:t>The pasta is then packaged (water is used in the packaging manufacture and the printing process)</a:t>
            </a:r>
            <a:endParaRPr lang="en-GB" dirty="0">
              <a:solidFill>
                <a:srgbClr val="7030A0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AU" dirty="0">
                <a:solidFill>
                  <a:srgbClr val="7030A0"/>
                </a:solidFill>
              </a:rPr>
              <a:t>The pasta and packaging is then transported to the supermarket with the transport using water from coolant in the motor to washing the vehicle</a:t>
            </a:r>
            <a:endParaRPr lang="en-GB" dirty="0">
              <a:solidFill>
                <a:srgbClr val="7030A0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AU" dirty="0">
                <a:solidFill>
                  <a:srgbClr val="7030A0"/>
                </a:solidFill>
              </a:rPr>
              <a:t>Finally, you have to cook pasta in a pot of water</a:t>
            </a:r>
            <a:endParaRPr lang="en-GB" dirty="0">
              <a:solidFill>
                <a:srgbClr val="7030A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AU" dirty="0">
                <a:solidFill>
                  <a:srgbClr val="7030A0"/>
                </a:solidFill>
              </a:rPr>
              <a:t>All of these steps use water</a:t>
            </a:r>
            <a:endParaRPr lang="en-GB" dirty="0">
              <a:solidFill>
                <a:srgbClr val="7030A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30A640CE-3BDE-3349-A6CD-B6337D992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475" y="336550"/>
            <a:ext cx="1868488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5">
            <a:extLst>
              <a:ext uri="{FF2B5EF4-FFF2-40B4-BE49-F238E27FC236}">
                <a16:creationId xmlns:a16="http://schemas.microsoft.com/office/drawing/2014/main" id="{FC6AE225-16D1-1243-9D74-4C54F2FA9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3175" y="1636713"/>
            <a:ext cx="5807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>
              <a:solidFill>
                <a:srgbClr val="7030A0"/>
              </a:solidFill>
            </a:endParaRPr>
          </a:p>
          <a:p>
            <a:pPr eaLnBrk="1" hangingPunct="1"/>
            <a:endParaRPr lang="en-GB" altLang="en-US">
              <a:solidFill>
                <a:srgbClr val="7030A0"/>
              </a:solidFill>
            </a:endParaRPr>
          </a:p>
        </p:txBody>
      </p:sp>
      <p:sp>
        <p:nvSpPr>
          <p:cNvPr id="14341" name="Rectangle 6">
            <a:extLst>
              <a:ext uri="{FF2B5EF4-FFF2-40B4-BE49-F238E27FC236}">
                <a16:creationId xmlns:a16="http://schemas.microsoft.com/office/drawing/2014/main" id="{80BD5B1D-A4A9-104B-81F3-6FAE064EF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3" y="1636713"/>
            <a:ext cx="609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>
              <a:solidFill>
                <a:srgbClr val="7030A0"/>
              </a:solidFill>
            </a:endParaRPr>
          </a:p>
        </p:txBody>
      </p:sp>
      <p:pic>
        <p:nvPicPr>
          <p:cNvPr id="14342" name="Picture 1">
            <a:extLst>
              <a:ext uri="{FF2B5EF4-FFF2-40B4-BE49-F238E27FC236}">
                <a16:creationId xmlns:a16="http://schemas.microsoft.com/office/drawing/2014/main" id="{3AE3D642-3738-194C-929D-EB36A1190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7911">
            <a:off x="8974138" y="486568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>
            <a:extLst>
              <a:ext uri="{FF2B5EF4-FFF2-40B4-BE49-F238E27FC236}">
                <a16:creationId xmlns:a16="http://schemas.microsoft.com/office/drawing/2014/main" id="{769C271E-BC55-8B4E-9150-06A668768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336550"/>
            <a:ext cx="2112962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B2412-1815-BE42-86AD-253DEA5EA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682625"/>
            <a:ext cx="10515600" cy="54324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b="1" dirty="0">
                <a:solidFill>
                  <a:srgbClr val="7030A0"/>
                </a:solidFill>
              </a:rPr>
              <a:t>Embodied Water card game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rgbClr val="7030A0"/>
                </a:solidFill>
              </a:rPr>
              <a:t>Sort the cards from the highest to the lowest embodied </a:t>
            </a:r>
            <a:br>
              <a:rPr lang="en-GB" dirty="0">
                <a:solidFill>
                  <a:srgbClr val="7030A0"/>
                </a:solidFill>
              </a:rPr>
            </a:br>
            <a:r>
              <a:rPr lang="en-GB" dirty="0">
                <a:solidFill>
                  <a:srgbClr val="7030A0"/>
                </a:solidFill>
              </a:rPr>
              <a:t>water content (litres per kilogramme)</a:t>
            </a:r>
          </a:p>
          <a:p>
            <a:pPr fontAlgn="auto">
              <a:spcAft>
                <a:spcPts val="0"/>
              </a:spcAft>
              <a:defRPr/>
            </a:pPr>
            <a:endParaRPr lang="en-GB" dirty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rgbClr val="7030A0"/>
                </a:solidFill>
              </a:rPr>
              <a:t>Put an amount from 10 litres to 20,000 litres next to each card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b="1" i="1" u="sng" dirty="0">
                <a:solidFill>
                  <a:srgbClr val="7030A0"/>
                </a:solidFill>
              </a:rPr>
              <a:t>Clues…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solidFill>
                  <a:srgbClr val="7030A0"/>
                </a:solidFill>
              </a:rPr>
              <a:t>1000 litres of                  to make 1 litre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solidFill>
                <a:srgbClr val="7030A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solidFill>
                <a:srgbClr val="7030A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solidFill>
                  <a:srgbClr val="7030A0"/>
                </a:solidFill>
              </a:rPr>
              <a:t>6000 litres                to make 1 kilogramme of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CAB0ACBE-AE66-1345-A866-6317DE99E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475" y="336550"/>
            <a:ext cx="1868488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5">
            <a:extLst>
              <a:ext uri="{FF2B5EF4-FFF2-40B4-BE49-F238E27FC236}">
                <a16:creationId xmlns:a16="http://schemas.microsoft.com/office/drawing/2014/main" id="{C2F74F5C-5F79-FF4F-88AE-71693FDA4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3175" y="1636713"/>
            <a:ext cx="5807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>
              <a:solidFill>
                <a:srgbClr val="7030A0"/>
              </a:solidFill>
            </a:endParaRPr>
          </a:p>
          <a:p>
            <a:pPr eaLnBrk="1" hangingPunct="1"/>
            <a:endParaRPr lang="en-GB" altLang="en-US">
              <a:solidFill>
                <a:srgbClr val="7030A0"/>
              </a:solidFill>
            </a:endParaRPr>
          </a:p>
        </p:txBody>
      </p:sp>
      <p:sp>
        <p:nvSpPr>
          <p:cNvPr id="15365" name="Rectangle 6">
            <a:extLst>
              <a:ext uri="{FF2B5EF4-FFF2-40B4-BE49-F238E27FC236}">
                <a16:creationId xmlns:a16="http://schemas.microsoft.com/office/drawing/2014/main" id="{AAE120F0-57DE-5443-98CF-5FC0EA943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3" y="1636713"/>
            <a:ext cx="609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>
              <a:solidFill>
                <a:srgbClr val="7030A0"/>
              </a:solidFill>
            </a:endParaRPr>
          </a:p>
        </p:txBody>
      </p:sp>
      <p:pic>
        <p:nvPicPr>
          <p:cNvPr id="15366" name="Picture 1">
            <a:extLst>
              <a:ext uri="{FF2B5EF4-FFF2-40B4-BE49-F238E27FC236}">
                <a16:creationId xmlns:a16="http://schemas.microsoft.com/office/drawing/2014/main" id="{AED674DF-A196-204D-A268-58B8CE2E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3271838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>
            <a:extLst>
              <a:ext uri="{FF2B5EF4-FFF2-40B4-BE49-F238E27FC236}">
                <a16:creationId xmlns:a16="http://schemas.microsoft.com/office/drawing/2014/main" id="{3C804E5E-9AF7-1F45-99C4-8992089566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2941638"/>
            <a:ext cx="15716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>
            <a:extLst>
              <a:ext uri="{FF2B5EF4-FFF2-40B4-BE49-F238E27FC236}">
                <a16:creationId xmlns:a16="http://schemas.microsoft.com/office/drawing/2014/main" id="{60A5651A-FE6F-BB4C-B4BF-881B418930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4857750"/>
            <a:ext cx="10668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>
            <a:extLst>
              <a:ext uri="{FF2B5EF4-FFF2-40B4-BE49-F238E27FC236}">
                <a16:creationId xmlns:a16="http://schemas.microsoft.com/office/drawing/2014/main" id="{13D69962-5ABD-7143-A48A-8AC565CBEB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4654550"/>
            <a:ext cx="2119313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26E94850-AA9E-3547-A449-4EF1A6FAA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682625"/>
            <a:ext cx="10515600" cy="59118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Embodied Water card game</a:t>
            </a:r>
          </a:p>
          <a:p>
            <a:pPr marL="1828800" lvl="3" indent="-457200">
              <a:buFont typeface="Calibri Light" panose="020F0302020204030204" pitchFamily="34" charset="0"/>
              <a:buAutoNum type="arabicPeriod"/>
            </a:pPr>
            <a:r>
              <a:rPr lang="en-GB" altLang="en-US" sz="2000" b="1">
                <a:solidFill>
                  <a:srgbClr val="7030A0"/>
                </a:solidFill>
              </a:rPr>
              <a:t>17200 Chocolate </a:t>
            </a:r>
          </a:p>
          <a:p>
            <a:pPr marL="1828800" lvl="3" indent="-457200">
              <a:buFont typeface="Calibri Light" panose="020F0302020204030204" pitchFamily="34" charset="0"/>
              <a:buAutoNum type="arabicPeriod"/>
            </a:pPr>
            <a:r>
              <a:rPr lang="en-GB" altLang="en-US" sz="2000" b="1">
                <a:solidFill>
                  <a:srgbClr val="7030A0"/>
                </a:solidFill>
              </a:rPr>
              <a:t>15500 Beef </a:t>
            </a:r>
          </a:p>
          <a:p>
            <a:pPr marL="1828800" lvl="3" indent="-457200">
              <a:buFont typeface="Calibri Light" panose="020F0302020204030204" pitchFamily="34" charset="0"/>
              <a:buAutoNum type="arabicPeriod"/>
            </a:pPr>
            <a:r>
              <a:rPr lang="en-GB" altLang="en-US" sz="2000" b="1">
                <a:solidFill>
                  <a:srgbClr val="7030A0"/>
                </a:solidFill>
              </a:rPr>
              <a:t> 3200 Cheese</a:t>
            </a:r>
          </a:p>
          <a:p>
            <a:pPr marL="1828800" lvl="3" indent="-457200">
              <a:buFont typeface="Calibri Light" panose="020F0302020204030204" pitchFamily="34" charset="0"/>
              <a:buAutoNum type="arabicPeriod"/>
            </a:pPr>
            <a:r>
              <a:rPr lang="en-GB" altLang="en-US" sz="2000" b="1">
                <a:solidFill>
                  <a:srgbClr val="7030A0"/>
                </a:solidFill>
              </a:rPr>
              <a:t> 2500 Rice</a:t>
            </a:r>
          </a:p>
          <a:p>
            <a:pPr marL="1828800" lvl="3" indent="-457200">
              <a:buFont typeface="Calibri Light" panose="020F0302020204030204" pitchFamily="34" charset="0"/>
              <a:buAutoNum type="arabicPeriod"/>
            </a:pPr>
            <a:r>
              <a:rPr lang="en-GB" altLang="en-US" sz="2000" b="1">
                <a:solidFill>
                  <a:srgbClr val="7030A0"/>
                </a:solidFill>
              </a:rPr>
              <a:t> 2400 Hamburger</a:t>
            </a:r>
          </a:p>
          <a:p>
            <a:pPr marL="1828800" lvl="3" indent="-457200">
              <a:buFont typeface="Calibri Light" panose="020F0302020204030204" pitchFamily="34" charset="0"/>
              <a:buAutoNum type="arabicPeriod"/>
            </a:pPr>
            <a:r>
              <a:rPr lang="en-GB" altLang="en-US" sz="2000" b="1">
                <a:solidFill>
                  <a:srgbClr val="7030A0"/>
                </a:solidFill>
              </a:rPr>
              <a:t> 1850 Pasta</a:t>
            </a:r>
          </a:p>
          <a:p>
            <a:pPr marL="1828800" lvl="3" indent="-457200">
              <a:buFont typeface="Calibri Light" panose="020F0302020204030204" pitchFamily="34" charset="0"/>
              <a:buAutoNum type="arabicPeriod"/>
            </a:pPr>
            <a:r>
              <a:rPr lang="en-GB" altLang="en-US" sz="2000" b="1">
                <a:solidFill>
                  <a:srgbClr val="7030A0"/>
                </a:solidFill>
              </a:rPr>
              <a:t> 1600 Bread</a:t>
            </a:r>
          </a:p>
          <a:p>
            <a:pPr marL="1828800" lvl="3" indent="-457200">
              <a:buFont typeface="Calibri Light" panose="020F0302020204030204" pitchFamily="34" charset="0"/>
              <a:buAutoNum type="arabicPeriod"/>
            </a:pPr>
            <a:r>
              <a:rPr lang="en-GB" altLang="en-US" sz="2000" b="1">
                <a:solidFill>
                  <a:srgbClr val="7030A0"/>
                </a:solidFill>
              </a:rPr>
              <a:t> 1260 Pizza</a:t>
            </a:r>
          </a:p>
          <a:p>
            <a:pPr marL="1828800" lvl="3" indent="-457200">
              <a:buFont typeface="Calibri Light" panose="020F0302020204030204" pitchFamily="34" charset="0"/>
              <a:buAutoNum type="arabicPeriod"/>
            </a:pPr>
            <a:r>
              <a:rPr lang="en-GB" altLang="en-US" sz="2000" b="1">
                <a:solidFill>
                  <a:srgbClr val="7030A0"/>
                </a:solidFill>
              </a:rPr>
              <a:t> 1020 Milk</a:t>
            </a:r>
          </a:p>
          <a:p>
            <a:pPr marL="1828800" lvl="3" indent="-457200">
              <a:buFont typeface="Calibri Light" panose="020F0302020204030204" pitchFamily="34" charset="0"/>
              <a:buAutoNum type="arabicPeriod"/>
            </a:pPr>
            <a:r>
              <a:rPr lang="en-GB" altLang="en-US" sz="2000" b="1">
                <a:solidFill>
                  <a:srgbClr val="7030A0"/>
                </a:solidFill>
              </a:rPr>
              <a:t> 1020 Juice</a:t>
            </a:r>
          </a:p>
          <a:p>
            <a:pPr marL="1828800" lvl="3" indent="-457200">
              <a:buFont typeface="Calibri Light" panose="020F0302020204030204" pitchFamily="34" charset="0"/>
              <a:buAutoNum type="arabicPeriod"/>
            </a:pPr>
            <a:r>
              <a:rPr lang="en-GB" altLang="en-US" sz="2000" b="1">
                <a:solidFill>
                  <a:srgbClr val="7030A0"/>
                </a:solidFill>
              </a:rPr>
              <a:t>   820 Apple</a:t>
            </a:r>
          </a:p>
          <a:p>
            <a:pPr marL="1828800" lvl="3" indent="-457200">
              <a:buFont typeface="Calibri Light" panose="020F0302020204030204" pitchFamily="34" charset="0"/>
              <a:buAutoNum type="arabicPeriod"/>
            </a:pPr>
            <a:r>
              <a:rPr lang="en-GB" altLang="en-US" sz="2000" b="1">
                <a:solidFill>
                  <a:srgbClr val="7030A0"/>
                </a:solidFill>
              </a:rPr>
              <a:t>   790 Banana</a:t>
            </a:r>
          </a:p>
          <a:p>
            <a:pPr marL="1828800" lvl="3" indent="-457200">
              <a:buFont typeface="Calibri Light" panose="020F0302020204030204" pitchFamily="34" charset="0"/>
              <a:buAutoNum type="arabicPeriod"/>
            </a:pPr>
            <a:r>
              <a:rPr lang="en-GB" altLang="en-US" sz="2000" b="1">
                <a:solidFill>
                  <a:srgbClr val="7030A0"/>
                </a:solidFill>
              </a:rPr>
              <a:t>   560 Orange</a:t>
            </a:r>
          </a:p>
          <a:p>
            <a:pPr marL="1828800" lvl="3" indent="-457200">
              <a:buFont typeface="Calibri Light" panose="020F0302020204030204" pitchFamily="34" charset="0"/>
              <a:buAutoNum type="arabicPeriod"/>
            </a:pPr>
            <a:r>
              <a:rPr lang="en-GB" altLang="en-US" sz="2000" b="1">
                <a:solidFill>
                  <a:srgbClr val="7030A0"/>
                </a:solidFill>
              </a:rPr>
              <a:t>   287 Potatoes</a:t>
            </a:r>
          </a:p>
          <a:p>
            <a:pPr marL="1828800" lvl="3" indent="-457200">
              <a:buFont typeface="Calibri Light" panose="020F0302020204030204" pitchFamily="34" charset="0"/>
              <a:buAutoNum type="arabicPeriod"/>
            </a:pPr>
            <a:r>
              <a:rPr lang="en-GB" altLang="en-US" sz="2000" b="1">
                <a:solidFill>
                  <a:srgbClr val="7030A0"/>
                </a:solidFill>
              </a:rPr>
              <a:t>   210 Tomatoes</a:t>
            </a: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530EAA11-8D6F-834A-A1A4-667E784C2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475" y="336550"/>
            <a:ext cx="1868488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5">
            <a:extLst>
              <a:ext uri="{FF2B5EF4-FFF2-40B4-BE49-F238E27FC236}">
                <a16:creationId xmlns:a16="http://schemas.microsoft.com/office/drawing/2014/main" id="{79C6B917-B210-0A4B-BD12-8F1946A25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3175" y="1636713"/>
            <a:ext cx="5807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>
              <a:solidFill>
                <a:srgbClr val="7030A0"/>
              </a:solidFill>
            </a:endParaRPr>
          </a:p>
          <a:p>
            <a:pPr eaLnBrk="1" hangingPunct="1"/>
            <a:endParaRPr lang="en-GB" altLang="en-US">
              <a:solidFill>
                <a:srgbClr val="7030A0"/>
              </a:solidFill>
            </a:endParaRPr>
          </a:p>
        </p:txBody>
      </p:sp>
      <p:sp>
        <p:nvSpPr>
          <p:cNvPr id="16389" name="Rectangle 6">
            <a:extLst>
              <a:ext uri="{FF2B5EF4-FFF2-40B4-BE49-F238E27FC236}">
                <a16:creationId xmlns:a16="http://schemas.microsoft.com/office/drawing/2014/main" id="{CE6615C9-54F6-7942-A5F0-F6A655DE0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3" y="1636713"/>
            <a:ext cx="609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545863BE-6C73-A240-AF2D-5B17C03D2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3" y="1044575"/>
            <a:ext cx="10515600" cy="54340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Water footprint exercise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b="1">
              <a:solidFill>
                <a:srgbClr val="7030A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>
                <a:solidFill>
                  <a:srgbClr val="7030A0"/>
                </a:solidFill>
              </a:rPr>
              <a:t>Look at the two graphs on the worksheet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>
                <a:solidFill>
                  <a:srgbClr val="7030A0"/>
                </a:solidFill>
              </a:rPr>
              <a:t>and answer the questions.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4C2676D2-4041-FF40-828B-62784DB61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475" y="336550"/>
            <a:ext cx="1868488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5">
            <a:extLst>
              <a:ext uri="{FF2B5EF4-FFF2-40B4-BE49-F238E27FC236}">
                <a16:creationId xmlns:a16="http://schemas.microsoft.com/office/drawing/2014/main" id="{9E2145D9-FE91-104B-AF6F-4C0FB1581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3175" y="1636713"/>
            <a:ext cx="5807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>
              <a:solidFill>
                <a:srgbClr val="7030A0"/>
              </a:solidFill>
            </a:endParaRPr>
          </a:p>
          <a:p>
            <a:pPr eaLnBrk="1" hangingPunct="1"/>
            <a:endParaRPr lang="en-GB" altLang="en-US">
              <a:solidFill>
                <a:srgbClr val="7030A0"/>
              </a:solidFill>
            </a:endParaRPr>
          </a:p>
        </p:txBody>
      </p:sp>
      <p:sp>
        <p:nvSpPr>
          <p:cNvPr id="17413" name="Rectangle 6">
            <a:extLst>
              <a:ext uri="{FF2B5EF4-FFF2-40B4-BE49-F238E27FC236}">
                <a16:creationId xmlns:a16="http://schemas.microsoft.com/office/drawing/2014/main" id="{ADC7EF5F-6202-8946-84E2-2B0747DAD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3" y="1636713"/>
            <a:ext cx="609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5D95C79A-0039-C748-89AE-3FE5EC45D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3" y="1044575"/>
            <a:ext cx="10515600" cy="54340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Reducing Water footprint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b="1">
              <a:solidFill>
                <a:srgbClr val="7030A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b="1">
              <a:solidFill>
                <a:srgbClr val="7030A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>
                <a:solidFill>
                  <a:srgbClr val="7030A0"/>
                </a:solidFill>
              </a:rPr>
              <a:t>How could you reduce your water footprint (think about embodied water and water use in general)?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b="1">
              <a:solidFill>
                <a:srgbClr val="7030A0"/>
              </a:solidFill>
            </a:endParaRP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28276CA8-9BCB-F346-9B19-80DEDF5E4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475" y="336550"/>
            <a:ext cx="1868488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5">
            <a:extLst>
              <a:ext uri="{FF2B5EF4-FFF2-40B4-BE49-F238E27FC236}">
                <a16:creationId xmlns:a16="http://schemas.microsoft.com/office/drawing/2014/main" id="{87A27214-BD99-C547-AB51-74E42120F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3175" y="1636713"/>
            <a:ext cx="5807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>
              <a:solidFill>
                <a:srgbClr val="7030A0"/>
              </a:solidFill>
            </a:endParaRPr>
          </a:p>
          <a:p>
            <a:pPr eaLnBrk="1" hangingPunct="1"/>
            <a:endParaRPr lang="en-GB" altLang="en-US">
              <a:solidFill>
                <a:srgbClr val="7030A0"/>
              </a:solidFill>
            </a:endParaRPr>
          </a:p>
        </p:txBody>
      </p:sp>
      <p:sp>
        <p:nvSpPr>
          <p:cNvPr id="18437" name="Rectangle 6">
            <a:extLst>
              <a:ext uri="{FF2B5EF4-FFF2-40B4-BE49-F238E27FC236}">
                <a16:creationId xmlns:a16="http://schemas.microsoft.com/office/drawing/2014/main" id="{AE6A7FFC-08DD-D34A-A04B-A9AA0A588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3" y="1636713"/>
            <a:ext cx="609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49EC5-1DA2-C343-9C5E-29B7E5BF8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3200" dirty="0">
                <a:solidFill>
                  <a:srgbClr val="7030A0"/>
                </a:solidFill>
              </a:rPr>
              <a:t>Use the workbook to record your responses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3200" dirty="0">
                <a:solidFill>
                  <a:srgbClr val="7030A0"/>
                </a:solidFill>
              </a:rPr>
              <a:t>What did I learn in this lesson?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3200" dirty="0">
                <a:solidFill>
                  <a:srgbClr val="7030A0"/>
                </a:solidFill>
              </a:rPr>
              <a:t>How does Ethical Science or Technology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3200" dirty="0">
                <a:solidFill>
                  <a:srgbClr val="7030A0"/>
                </a:solidFill>
              </a:rPr>
              <a:t>Justice apply to this lesson?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3200" b="1" i="1" dirty="0">
                <a:solidFill>
                  <a:srgbClr val="7030A0"/>
                </a:solidFill>
              </a:rPr>
              <a:t>OR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3200" dirty="0">
                <a:solidFill>
                  <a:srgbClr val="7030A0"/>
                </a:solidFill>
              </a:rPr>
              <a:t>Reflect on the use of science for good </a:t>
            </a:r>
            <a:br>
              <a:rPr lang="en-GB" sz="3200" dirty="0">
                <a:solidFill>
                  <a:srgbClr val="7030A0"/>
                </a:solidFill>
              </a:rPr>
            </a:br>
            <a:r>
              <a:rPr lang="en-GB" sz="3200" dirty="0">
                <a:solidFill>
                  <a:srgbClr val="7030A0"/>
                </a:solidFill>
              </a:rPr>
              <a:t>in water use</a:t>
            </a: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D54CD1FD-2010-8341-AD58-090B49F38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454">
            <a:off x="7705725" y="3267075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40BD9245-8032-FA45-AF31-BD62916BD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475" y="336550"/>
            <a:ext cx="1868488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C7312CAE-E7DF-AA41-B531-5112709B2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Why is water important?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>
              <a:solidFill>
                <a:srgbClr val="7030A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>
                <a:solidFill>
                  <a:srgbClr val="7030A0"/>
                </a:solidFill>
                <a:hlinkClick r:id="rId2"/>
              </a:rPr>
              <a:t>https://www.youtube.com/watch?v=kxqbpPWTl6A</a:t>
            </a:r>
            <a:r>
              <a:rPr lang="en-GB" altLang="en-US">
                <a:solidFill>
                  <a:srgbClr val="7030A0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>
              <a:solidFill>
                <a:srgbClr val="7030A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>
                <a:solidFill>
                  <a:srgbClr val="7030A0"/>
                </a:solidFill>
              </a:rPr>
              <a:t>Watch this short film then answer the questions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>
              <a:solidFill>
                <a:srgbClr val="7030A0"/>
              </a:solidFill>
            </a:endParaRP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3DE1C0DE-13DA-B548-941D-1F7A4C08E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475" y="336550"/>
            <a:ext cx="1868488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6E8848-CC0A-EA44-A854-CDFCA376C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489450"/>
            <a:ext cx="3414713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E225-6443-0C47-8A0B-EF91369D1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113" y="566738"/>
            <a:ext cx="10515600" cy="58928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b="1" dirty="0">
                <a:solidFill>
                  <a:srgbClr val="7030A0"/>
                </a:solidFill>
              </a:rPr>
              <a:t>Why is water important?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solidFill>
                <a:srgbClr val="7030A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solidFill>
                  <a:srgbClr val="7030A0"/>
                </a:solidFill>
              </a:rPr>
              <a:t>What do we use water for?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rgbClr val="7030A0"/>
                </a:solidFill>
              </a:rPr>
              <a:t>Drinking, transport, electricity, farming, recreation.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solidFill>
                <a:srgbClr val="7030A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DF55258F-9D3F-0849-A05F-51BE31EE1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475" y="336550"/>
            <a:ext cx="1868488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belleviewbeauty.com/wp-content/uploads/2013/10/Glass-of-Water-1.jpg">
            <a:extLst>
              <a:ext uri="{FF2B5EF4-FFF2-40B4-BE49-F238E27FC236}">
                <a16:creationId xmlns:a16="http://schemas.microsoft.com/office/drawing/2014/main" id="{D5E9C445-C0B4-0346-A3E7-FE2A85462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60301">
            <a:off x="712788" y="3597275"/>
            <a:ext cx="1443037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C8DAAA-1431-D649-827E-CDCDBFB367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8098" y="2899256"/>
            <a:ext cx="2619375" cy="174307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E8BE6E-16FE-0044-9D03-98577986A7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400">
            <a:off x="8677275" y="2659063"/>
            <a:ext cx="24399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096A7E-3911-6640-8940-200DC14DEB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0391">
            <a:off x="6380163" y="277018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BAD0B5-8633-E54F-8446-81385BAA91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0902" y="5007115"/>
            <a:ext cx="2619375" cy="17430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85336-1897-A940-A1D5-C06574E99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113" y="566738"/>
            <a:ext cx="10515600" cy="58928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b="1" dirty="0">
                <a:solidFill>
                  <a:srgbClr val="7030A0"/>
                </a:solidFill>
              </a:rPr>
              <a:t>Why is water important?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solidFill>
                <a:srgbClr val="7030A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solidFill>
                  <a:srgbClr val="7030A0"/>
                </a:solidFill>
              </a:rPr>
              <a:t>How much of the world is covered by water in seas and oceans?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rgbClr val="7030A0"/>
                </a:solidFill>
              </a:rPr>
              <a:t>70% earth covered in water, most of that is in the oceans.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solidFill>
                <a:srgbClr val="7030A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solidFill>
                <a:srgbClr val="7030A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A3396A6D-693A-414B-A45D-23F7896A4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475" y="336550"/>
            <a:ext cx="1868488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e result for free images of world globe">
            <a:extLst>
              <a:ext uri="{FF2B5EF4-FFF2-40B4-BE49-F238E27FC236}">
                <a16:creationId xmlns:a16="http://schemas.microsoft.com/office/drawing/2014/main" id="{E2036F84-F61B-9148-A080-4401855F6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3033713"/>
            <a:ext cx="5973762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1BCAC-56E5-CF43-AE60-AF15E3E34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113" y="566738"/>
            <a:ext cx="10515600" cy="58928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b="1" dirty="0">
                <a:solidFill>
                  <a:srgbClr val="7030A0"/>
                </a:solidFill>
              </a:rPr>
              <a:t>Why is water important?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solidFill>
                <a:srgbClr val="7030A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solidFill>
                  <a:srgbClr val="7030A0"/>
                </a:solidFill>
              </a:rPr>
              <a:t>How much of the world’s water is freshwater?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rgbClr val="7030A0"/>
                </a:solidFill>
              </a:rPr>
              <a:t>Less than 3% world’s water is freshwater.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solidFill>
                <a:srgbClr val="7030A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945698E4-16C5-4046-A63D-F46ABD6EA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475" y="336550"/>
            <a:ext cx="1868488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cdn3.chartsbin.com/chartimages/l_wwu_51f18124d45f6d492ceba4d724a77999">
            <a:extLst>
              <a:ext uri="{FF2B5EF4-FFF2-40B4-BE49-F238E27FC236}">
                <a16:creationId xmlns:a16="http://schemas.microsoft.com/office/drawing/2014/main" id="{1F72B79A-DC21-E84C-97EA-82F8ED114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13" y="2636838"/>
            <a:ext cx="10317163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A6F90-2021-0947-BCEA-D6EEF1D85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113" y="566738"/>
            <a:ext cx="10515600" cy="58928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b="1" dirty="0">
                <a:solidFill>
                  <a:srgbClr val="7030A0"/>
                </a:solidFill>
              </a:rPr>
              <a:t>Why is water important?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solidFill>
                <a:srgbClr val="7030A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solidFill>
                  <a:srgbClr val="7030A0"/>
                </a:solidFill>
              </a:rPr>
              <a:t>How much of the freshwater is available for humans to use?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rgbClr val="7030A0"/>
                </a:solidFill>
              </a:rPr>
              <a:t>Less than 1/3 of the world’s freshwater is available for humans to use?</a:t>
            </a:r>
          </a:p>
          <a:p>
            <a:pPr fontAlgn="auto">
              <a:spcAft>
                <a:spcPts val="0"/>
              </a:spcAft>
              <a:defRPr/>
            </a:pPr>
            <a:endParaRPr lang="en-GB" dirty="0">
              <a:solidFill>
                <a:srgbClr val="7030A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solidFill>
                <a:srgbClr val="7030A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92670C7D-0DAC-574E-9021-72ACC4152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475" y="336550"/>
            <a:ext cx="1868488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D0AE176-1859-6F4D-8031-77C8003D1005}"/>
              </a:ext>
            </a:extLst>
          </p:cNvPr>
          <p:cNvGraphicFramePr>
            <a:graphicFrameLocks/>
          </p:cNvGraphicFramePr>
          <p:nvPr/>
        </p:nvGraphicFramePr>
        <p:xfrm>
          <a:off x="1981200" y="2589213"/>
          <a:ext cx="7007225" cy="415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4D4B2-102E-494F-84CC-92467D4B0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113" y="1223963"/>
            <a:ext cx="10515600" cy="52355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b="1" dirty="0">
                <a:solidFill>
                  <a:srgbClr val="7030A0"/>
                </a:solidFill>
              </a:rPr>
              <a:t>Why is water important?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solidFill>
                <a:srgbClr val="7030A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solidFill>
                  <a:srgbClr val="7030A0"/>
                </a:solidFill>
              </a:rPr>
              <a:t>We use water for drinking, transport, electricity, farming, recreation.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solidFill>
                <a:srgbClr val="7030A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solidFill>
                  <a:srgbClr val="7030A0"/>
                </a:solidFill>
              </a:rPr>
              <a:t>70% earth covered in water, most of that is in the oceans.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solidFill>
                <a:srgbClr val="7030A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solidFill>
                  <a:srgbClr val="7030A0"/>
                </a:solidFill>
              </a:rPr>
              <a:t>Less than 3% world’s water is freshwater.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solidFill>
                <a:srgbClr val="7030A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solidFill>
                  <a:srgbClr val="7030A0"/>
                </a:solidFill>
              </a:rPr>
              <a:t>Less than 1/3 of the world’s freshwater is available for humans to use.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FF738DCC-E878-254B-92C1-5EE063FF3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475" y="336550"/>
            <a:ext cx="1868488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6672B0B2-6BB9-714C-B101-000FD23E2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6550"/>
            <a:ext cx="10515600" cy="58404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Why is water important?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>
              <a:solidFill>
                <a:srgbClr val="7030A0"/>
              </a:solidFill>
            </a:endParaRP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E5084FD3-1109-054D-B019-A71335B34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475" y="336550"/>
            <a:ext cx="1868488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http://www.cliparthut.com/clip-arts/1135/tap-water-clip-art-1135927.jpg">
            <a:extLst>
              <a:ext uri="{FF2B5EF4-FFF2-40B4-BE49-F238E27FC236}">
                <a16:creationId xmlns:a16="http://schemas.microsoft.com/office/drawing/2014/main" id="{9A37BE38-EF94-174A-8851-709F10AB6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751013"/>
            <a:ext cx="3500438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0177C5-19E3-DA46-B33B-3E29272F0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3175" y="1636713"/>
            <a:ext cx="5807075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7030A0"/>
                </a:solidFill>
              </a:rPr>
              <a:t>Freshwater consumption is forecast to increase globally by 25% by 2030.</a:t>
            </a:r>
          </a:p>
          <a:p>
            <a:pPr eaLnBrk="1" hangingPunct="1"/>
            <a:endParaRPr lang="en-GB" altLang="en-US" sz="2800">
              <a:solidFill>
                <a:srgbClr val="7030A0"/>
              </a:solidFill>
            </a:endParaRPr>
          </a:p>
          <a:p>
            <a:pPr eaLnBrk="1" hangingPunct="1"/>
            <a:r>
              <a:rPr lang="en-GB" altLang="en-US" sz="2800">
                <a:solidFill>
                  <a:srgbClr val="7030A0"/>
                </a:solidFill>
              </a:rPr>
              <a:t>By 2025 2/3 of world population will be in water stressed areas</a:t>
            </a:r>
          </a:p>
          <a:p>
            <a:pPr eaLnBrk="1" hangingPunct="1"/>
            <a:endParaRPr lang="en-GB" altLang="en-US">
              <a:solidFill>
                <a:srgbClr val="7030A0"/>
              </a:solidFill>
            </a:endParaRPr>
          </a:p>
          <a:p>
            <a:pPr eaLnBrk="1" hangingPunct="1"/>
            <a:endParaRPr lang="en-GB" altLang="en-US">
              <a:solidFill>
                <a:srgbClr val="7030A0"/>
              </a:solidFill>
            </a:endParaRPr>
          </a:p>
          <a:p>
            <a:pPr eaLnBrk="1" hangingPunct="1"/>
            <a:endParaRPr lang="en-GB" altLang="en-US">
              <a:solidFill>
                <a:srgbClr val="7030A0"/>
              </a:solidFill>
            </a:endParaRPr>
          </a:p>
          <a:p>
            <a:pPr eaLnBrk="1" hangingPunct="1"/>
            <a:r>
              <a:rPr lang="en-GB" altLang="en-US">
                <a:solidFill>
                  <a:srgbClr val="7030A0"/>
                </a:solidFill>
              </a:rPr>
              <a:t>(water stressed means when annual water supplies drop below 1700 m³ per person)</a:t>
            </a:r>
          </a:p>
          <a:p>
            <a:pPr eaLnBrk="1" hangingPunct="1"/>
            <a:endParaRPr lang="en-GB" altLang="en-US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4F88B9AA-32B7-6A44-ABF8-E275C2438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6550"/>
            <a:ext cx="10515600" cy="58404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7030A0"/>
                </a:solidFill>
              </a:rPr>
              <a:t>Why is water important?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b="1">
              <a:solidFill>
                <a:srgbClr val="7030A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>
                <a:solidFill>
                  <a:srgbClr val="7030A0"/>
                </a:solidFill>
              </a:rPr>
              <a:t>What have you used water for so far today?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>
              <a:solidFill>
                <a:srgbClr val="7030A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>
              <a:solidFill>
                <a:srgbClr val="7030A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>
              <a:solidFill>
                <a:srgbClr val="7030A0"/>
              </a:solidFill>
            </a:endParaRP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F97150E5-0901-A446-B225-5F45FEEC5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475" y="336550"/>
            <a:ext cx="1868488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>
            <a:extLst>
              <a:ext uri="{FF2B5EF4-FFF2-40B4-BE49-F238E27FC236}">
                <a16:creationId xmlns:a16="http://schemas.microsoft.com/office/drawing/2014/main" id="{D2335573-DE68-DC47-82D5-8613B9D09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2109788"/>
            <a:ext cx="1997075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>
            <a:extLst>
              <a:ext uri="{FF2B5EF4-FFF2-40B4-BE49-F238E27FC236}">
                <a16:creationId xmlns:a16="http://schemas.microsoft.com/office/drawing/2014/main" id="{A9166421-63CC-D845-96B2-88CEBA17D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2997200"/>
            <a:ext cx="19621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">
            <a:extLst>
              <a:ext uri="{FF2B5EF4-FFF2-40B4-BE49-F238E27FC236}">
                <a16:creationId xmlns:a16="http://schemas.microsoft.com/office/drawing/2014/main" id="{C6BA509D-2FF0-5441-A20A-3497A1AB0A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4603">
            <a:off x="927100" y="3736975"/>
            <a:ext cx="2332038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>
            <a:extLst>
              <a:ext uri="{FF2B5EF4-FFF2-40B4-BE49-F238E27FC236}">
                <a16:creationId xmlns:a16="http://schemas.microsoft.com/office/drawing/2014/main" id="{BEA12CCC-C526-0040-9F2A-6F8D301CDF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40592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9">
            <a:extLst>
              <a:ext uri="{FF2B5EF4-FFF2-40B4-BE49-F238E27FC236}">
                <a16:creationId xmlns:a16="http://schemas.microsoft.com/office/drawing/2014/main" id="{EB2F2328-34E6-7E45-9D50-D38DF1D3D3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2346325"/>
            <a:ext cx="27178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4649</TotalTime>
  <Words>699</Words>
  <Application>Microsoft Macintosh PowerPoint</Application>
  <PresentationFormat>Widescreen</PresentationFormat>
  <Paragraphs>120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CLP license</cp:lastModifiedBy>
  <cp:revision>71</cp:revision>
  <dcterms:created xsi:type="dcterms:W3CDTF">2015-02-20T12:39:09Z</dcterms:created>
  <dcterms:modified xsi:type="dcterms:W3CDTF">2021-12-13T10:57:33Z</dcterms:modified>
</cp:coreProperties>
</file>