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6" r:id="rId4"/>
    <p:sldId id="259" r:id="rId5"/>
    <p:sldId id="261" r:id="rId6"/>
    <p:sldId id="262" r:id="rId7"/>
    <p:sldId id="270" r:id="rId8"/>
    <p:sldId id="263" r:id="rId9"/>
    <p:sldId id="264" r:id="rId10"/>
    <p:sldId id="260" r:id="rId11"/>
    <p:sldId id="265" r:id="rId12"/>
    <p:sldId id="267" r:id="rId13"/>
    <p:sldId id="268" r:id="rId1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102" d="100"/>
          <a:sy n="102" d="100"/>
        </p:scale>
        <p:origin x="9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649CEF1-C929-954E-A3BD-00AE3D32FE41}"/>
              </a:ext>
            </a:extLst>
          </p:cNvPr>
          <p:cNvSpPr>
            <a:spLocks noGrp="1"/>
          </p:cNvSpPr>
          <p:nvPr>
            <p:ph type="dt" sz="half" idx="10"/>
          </p:nvPr>
        </p:nvSpPr>
        <p:spPr/>
        <p:txBody>
          <a:bodyPr/>
          <a:lstStyle>
            <a:lvl1pPr>
              <a:defRPr/>
            </a:lvl1pPr>
          </a:lstStyle>
          <a:p>
            <a:pPr>
              <a:defRPr/>
            </a:pPr>
            <a:fld id="{26D70104-7BC4-C349-A1DA-D83DB11FA883}" type="datetimeFigureOut">
              <a:rPr lang="en-GB"/>
              <a:pPr>
                <a:defRPr/>
              </a:pPr>
              <a:t>13/12/2021</a:t>
            </a:fld>
            <a:endParaRPr lang="en-GB"/>
          </a:p>
        </p:txBody>
      </p:sp>
      <p:sp>
        <p:nvSpPr>
          <p:cNvPr id="5" name="Footer Placeholder 4">
            <a:extLst>
              <a:ext uri="{FF2B5EF4-FFF2-40B4-BE49-F238E27FC236}">
                <a16:creationId xmlns:a16="http://schemas.microsoft.com/office/drawing/2014/main" id="{0D0E1C16-220A-4446-BBE6-6A249B43ED9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C840779-A847-5345-A85F-8196088D92C5}"/>
              </a:ext>
            </a:extLst>
          </p:cNvPr>
          <p:cNvSpPr>
            <a:spLocks noGrp="1"/>
          </p:cNvSpPr>
          <p:nvPr>
            <p:ph type="sldNum" sz="quarter" idx="12"/>
          </p:nvPr>
        </p:nvSpPr>
        <p:spPr/>
        <p:txBody>
          <a:bodyPr/>
          <a:lstStyle>
            <a:lvl1pPr>
              <a:defRPr/>
            </a:lvl1pPr>
          </a:lstStyle>
          <a:p>
            <a:fld id="{254C0880-DF55-9A4B-8C16-CBC844B810D1}" type="slidenum">
              <a:rPr lang="en-GB" altLang="en-US"/>
              <a:pPr/>
              <a:t>‹#›</a:t>
            </a:fld>
            <a:endParaRPr lang="en-GB" altLang="en-US"/>
          </a:p>
        </p:txBody>
      </p:sp>
    </p:spTree>
    <p:extLst>
      <p:ext uri="{BB962C8B-B14F-4D97-AF65-F5344CB8AC3E}">
        <p14:creationId xmlns:p14="http://schemas.microsoft.com/office/powerpoint/2010/main" val="941033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F78095-C455-A44B-BA2B-7235A9C1FF7E}"/>
              </a:ext>
            </a:extLst>
          </p:cNvPr>
          <p:cNvSpPr>
            <a:spLocks noGrp="1"/>
          </p:cNvSpPr>
          <p:nvPr>
            <p:ph type="dt" sz="half" idx="10"/>
          </p:nvPr>
        </p:nvSpPr>
        <p:spPr/>
        <p:txBody>
          <a:bodyPr/>
          <a:lstStyle>
            <a:lvl1pPr>
              <a:defRPr/>
            </a:lvl1pPr>
          </a:lstStyle>
          <a:p>
            <a:pPr>
              <a:defRPr/>
            </a:pPr>
            <a:fld id="{3834A140-DF1D-6849-9B0F-E10DE5E64F69}" type="datetimeFigureOut">
              <a:rPr lang="en-GB"/>
              <a:pPr>
                <a:defRPr/>
              </a:pPr>
              <a:t>13/12/2021</a:t>
            </a:fld>
            <a:endParaRPr lang="en-GB"/>
          </a:p>
        </p:txBody>
      </p:sp>
      <p:sp>
        <p:nvSpPr>
          <p:cNvPr id="5" name="Footer Placeholder 4">
            <a:extLst>
              <a:ext uri="{FF2B5EF4-FFF2-40B4-BE49-F238E27FC236}">
                <a16:creationId xmlns:a16="http://schemas.microsoft.com/office/drawing/2014/main" id="{22DBD6D6-A3BB-2442-AC17-6F31272B41E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4CF8B54-EF1A-E844-B7FD-43A24FC3444E}"/>
              </a:ext>
            </a:extLst>
          </p:cNvPr>
          <p:cNvSpPr>
            <a:spLocks noGrp="1"/>
          </p:cNvSpPr>
          <p:nvPr>
            <p:ph type="sldNum" sz="quarter" idx="12"/>
          </p:nvPr>
        </p:nvSpPr>
        <p:spPr/>
        <p:txBody>
          <a:bodyPr/>
          <a:lstStyle>
            <a:lvl1pPr>
              <a:defRPr/>
            </a:lvl1pPr>
          </a:lstStyle>
          <a:p>
            <a:fld id="{613548F5-8F70-0A47-BCD2-C6D6B60DC947}" type="slidenum">
              <a:rPr lang="en-GB" altLang="en-US"/>
              <a:pPr/>
              <a:t>‹#›</a:t>
            </a:fld>
            <a:endParaRPr lang="en-GB" altLang="en-US"/>
          </a:p>
        </p:txBody>
      </p:sp>
    </p:spTree>
    <p:extLst>
      <p:ext uri="{BB962C8B-B14F-4D97-AF65-F5344CB8AC3E}">
        <p14:creationId xmlns:p14="http://schemas.microsoft.com/office/powerpoint/2010/main" val="355758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33D2DF-4AAC-7C49-B9C9-0A8311989335}"/>
              </a:ext>
            </a:extLst>
          </p:cNvPr>
          <p:cNvSpPr>
            <a:spLocks noGrp="1"/>
          </p:cNvSpPr>
          <p:nvPr>
            <p:ph type="dt" sz="half" idx="10"/>
          </p:nvPr>
        </p:nvSpPr>
        <p:spPr/>
        <p:txBody>
          <a:bodyPr/>
          <a:lstStyle>
            <a:lvl1pPr>
              <a:defRPr/>
            </a:lvl1pPr>
          </a:lstStyle>
          <a:p>
            <a:pPr>
              <a:defRPr/>
            </a:pPr>
            <a:fld id="{BFAFF1DC-4382-DC45-AB44-1C1ABA63F3D8}" type="datetimeFigureOut">
              <a:rPr lang="en-GB"/>
              <a:pPr>
                <a:defRPr/>
              </a:pPr>
              <a:t>13/12/2021</a:t>
            </a:fld>
            <a:endParaRPr lang="en-GB"/>
          </a:p>
        </p:txBody>
      </p:sp>
      <p:sp>
        <p:nvSpPr>
          <p:cNvPr id="5" name="Footer Placeholder 4">
            <a:extLst>
              <a:ext uri="{FF2B5EF4-FFF2-40B4-BE49-F238E27FC236}">
                <a16:creationId xmlns:a16="http://schemas.microsoft.com/office/drawing/2014/main" id="{9E59891C-1E73-834B-BF3F-98066B298E7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6DB1B69-03FA-9740-B606-3B5CB78FEB74}"/>
              </a:ext>
            </a:extLst>
          </p:cNvPr>
          <p:cNvSpPr>
            <a:spLocks noGrp="1"/>
          </p:cNvSpPr>
          <p:nvPr>
            <p:ph type="sldNum" sz="quarter" idx="12"/>
          </p:nvPr>
        </p:nvSpPr>
        <p:spPr/>
        <p:txBody>
          <a:bodyPr/>
          <a:lstStyle>
            <a:lvl1pPr>
              <a:defRPr/>
            </a:lvl1pPr>
          </a:lstStyle>
          <a:p>
            <a:fld id="{F0FF8E27-51F5-2F44-A160-6136C3AD2796}" type="slidenum">
              <a:rPr lang="en-GB" altLang="en-US"/>
              <a:pPr/>
              <a:t>‹#›</a:t>
            </a:fld>
            <a:endParaRPr lang="en-GB" altLang="en-US"/>
          </a:p>
        </p:txBody>
      </p:sp>
    </p:spTree>
    <p:extLst>
      <p:ext uri="{BB962C8B-B14F-4D97-AF65-F5344CB8AC3E}">
        <p14:creationId xmlns:p14="http://schemas.microsoft.com/office/powerpoint/2010/main" val="1224229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8DC46E-9C03-5A46-94B7-6C9CD67B5E86}"/>
              </a:ext>
            </a:extLst>
          </p:cNvPr>
          <p:cNvSpPr>
            <a:spLocks noGrp="1"/>
          </p:cNvSpPr>
          <p:nvPr>
            <p:ph type="dt" sz="half" idx="10"/>
          </p:nvPr>
        </p:nvSpPr>
        <p:spPr/>
        <p:txBody>
          <a:bodyPr/>
          <a:lstStyle>
            <a:lvl1pPr>
              <a:defRPr/>
            </a:lvl1pPr>
          </a:lstStyle>
          <a:p>
            <a:pPr>
              <a:defRPr/>
            </a:pPr>
            <a:fld id="{F53DDB2F-A967-6247-B6A3-B573261F746B}" type="datetimeFigureOut">
              <a:rPr lang="en-GB"/>
              <a:pPr>
                <a:defRPr/>
              </a:pPr>
              <a:t>13/12/2021</a:t>
            </a:fld>
            <a:endParaRPr lang="en-GB"/>
          </a:p>
        </p:txBody>
      </p:sp>
      <p:sp>
        <p:nvSpPr>
          <p:cNvPr id="5" name="Footer Placeholder 4">
            <a:extLst>
              <a:ext uri="{FF2B5EF4-FFF2-40B4-BE49-F238E27FC236}">
                <a16:creationId xmlns:a16="http://schemas.microsoft.com/office/drawing/2014/main" id="{87189AAE-BF25-D646-9857-CB2255DEBD3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1AE6EB7-328A-654D-9A8D-7377F0BA04C4}"/>
              </a:ext>
            </a:extLst>
          </p:cNvPr>
          <p:cNvSpPr>
            <a:spLocks noGrp="1"/>
          </p:cNvSpPr>
          <p:nvPr>
            <p:ph type="sldNum" sz="quarter" idx="12"/>
          </p:nvPr>
        </p:nvSpPr>
        <p:spPr/>
        <p:txBody>
          <a:bodyPr/>
          <a:lstStyle>
            <a:lvl1pPr>
              <a:defRPr/>
            </a:lvl1pPr>
          </a:lstStyle>
          <a:p>
            <a:fld id="{9F2EE511-147D-384B-A4EB-9E53FDDF23C6}" type="slidenum">
              <a:rPr lang="en-GB" altLang="en-US"/>
              <a:pPr/>
              <a:t>‹#›</a:t>
            </a:fld>
            <a:endParaRPr lang="en-GB" altLang="en-US"/>
          </a:p>
        </p:txBody>
      </p:sp>
    </p:spTree>
    <p:extLst>
      <p:ext uri="{BB962C8B-B14F-4D97-AF65-F5344CB8AC3E}">
        <p14:creationId xmlns:p14="http://schemas.microsoft.com/office/powerpoint/2010/main" val="3672622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26345C-B16B-4045-A482-DD7A2E5C0381}"/>
              </a:ext>
            </a:extLst>
          </p:cNvPr>
          <p:cNvSpPr>
            <a:spLocks noGrp="1"/>
          </p:cNvSpPr>
          <p:nvPr>
            <p:ph type="dt" sz="half" idx="10"/>
          </p:nvPr>
        </p:nvSpPr>
        <p:spPr/>
        <p:txBody>
          <a:bodyPr/>
          <a:lstStyle>
            <a:lvl1pPr>
              <a:defRPr/>
            </a:lvl1pPr>
          </a:lstStyle>
          <a:p>
            <a:pPr>
              <a:defRPr/>
            </a:pPr>
            <a:fld id="{A0D7BC57-EF5A-DD42-A114-6776D97C84EA}" type="datetimeFigureOut">
              <a:rPr lang="en-GB"/>
              <a:pPr>
                <a:defRPr/>
              </a:pPr>
              <a:t>13/12/2021</a:t>
            </a:fld>
            <a:endParaRPr lang="en-GB"/>
          </a:p>
        </p:txBody>
      </p:sp>
      <p:sp>
        <p:nvSpPr>
          <p:cNvPr id="5" name="Footer Placeholder 4">
            <a:extLst>
              <a:ext uri="{FF2B5EF4-FFF2-40B4-BE49-F238E27FC236}">
                <a16:creationId xmlns:a16="http://schemas.microsoft.com/office/drawing/2014/main" id="{071EBD64-631A-2E4F-9116-8CE35C547A8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A57D7FC-EB7A-024E-938D-B2756F11FF3D}"/>
              </a:ext>
            </a:extLst>
          </p:cNvPr>
          <p:cNvSpPr>
            <a:spLocks noGrp="1"/>
          </p:cNvSpPr>
          <p:nvPr>
            <p:ph type="sldNum" sz="quarter" idx="12"/>
          </p:nvPr>
        </p:nvSpPr>
        <p:spPr/>
        <p:txBody>
          <a:bodyPr/>
          <a:lstStyle>
            <a:lvl1pPr>
              <a:defRPr/>
            </a:lvl1pPr>
          </a:lstStyle>
          <a:p>
            <a:fld id="{CD6A8BCA-321D-6E4A-B231-49D2B1F24040}" type="slidenum">
              <a:rPr lang="en-GB" altLang="en-US"/>
              <a:pPr/>
              <a:t>‹#›</a:t>
            </a:fld>
            <a:endParaRPr lang="en-GB" altLang="en-US"/>
          </a:p>
        </p:txBody>
      </p:sp>
    </p:spTree>
    <p:extLst>
      <p:ext uri="{BB962C8B-B14F-4D97-AF65-F5344CB8AC3E}">
        <p14:creationId xmlns:p14="http://schemas.microsoft.com/office/powerpoint/2010/main" val="72908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D8DE6477-4F1D-324B-B7DB-593477ADC5B6}"/>
              </a:ext>
            </a:extLst>
          </p:cNvPr>
          <p:cNvSpPr>
            <a:spLocks noGrp="1"/>
          </p:cNvSpPr>
          <p:nvPr>
            <p:ph type="dt" sz="half" idx="10"/>
          </p:nvPr>
        </p:nvSpPr>
        <p:spPr/>
        <p:txBody>
          <a:bodyPr/>
          <a:lstStyle>
            <a:lvl1pPr>
              <a:defRPr/>
            </a:lvl1pPr>
          </a:lstStyle>
          <a:p>
            <a:pPr>
              <a:defRPr/>
            </a:pPr>
            <a:fld id="{73C08CDF-30A7-A241-BA69-2076E727A966}" type="datetimeFigureOut">
              <a:rPr lang="en-GB"/>
              <a:pPr>
                <a:defRPr/>
              </a:pPr>
              <a:t>13/12/2021</a:t>
            </a:fld>
            <a:endParaRPr lang="en-GB"/>
          </a:p>
        </p:txBody>
      </p:sp>
      <p:sp>
        <p:nvSpPr>
          <p:cNvPr id="6" name="Footer Placeholder 4">
            <a:extLst>
              <a:ext uri="{FF2B5EF4-FFF2-40B4-BE49-F238E27FC236}">
                <a16:creationId xmlns:a16="http://schemas.microsoft.com/office/drawing/2014/main" id="{3904C37B-8981-D14A-A80E-E4BC406C24B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7B260FA-9982-0049-B58E-625BD514B6F7}"/>
              </a:ext>
            </a:extLst>
          </p:cNvPr>
          <p:cNvSpPr>
            <a:spLocks noGrp="1"/>
          </p:cNvSpPr>
          <p:nvPr>
            <p:ph type="sldNum" sz="quarter" idx="12"/>
          </p:nvPr>
        </p:nvSpPr>
        <p:spPr/>
        <p:txBody>
          <a:bodyPr/>
          <a:lstStyle>
            <a:lvl1pPr>
              <a:defRPr/>
            </a:lvl1pPr>
          </a:lstStyle>
          <a:p>
            <a:fld id="{08765D91-3143-634A-BF6B-B299A64ABC7F}" type="slidenum">
              <a:rPr lang="en-GB" altLang="en-US"/>
              <a:pPr/>
              <a:t>‹#›</a:t>
            </a:fld>
            <a:endParaRPr lang="en-GB" altLang="en-US"/>
          </a:p>
        </p:txBody>
      </p:sp>
    </p:spTree>
    <p:extLst>
      <p:ext uri="{BB962C8B-B14F-4D97-AF65-F5344CB8AC3E}">
        <p14:creationId xmlns:p14="http://schemas.microsoft.com/office/powerpoint/2010/main" val="3033109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1A8A2F85-8DBC-5448-9D7D-6C60B27CF690}"/>
              </a:ext>
            </a:extLst>
          </p:cNvPr>
          <p:cNvSpPr>
            <a:spLocks noGrp="1"/>
          </p:cNvSpPr>
          <p:nvPr>
            <p:ph type="dt" sz="half" idx="10"/>
          </p:nvPr>
        </p:nvSpPr>
        <p:spPr/>
        <p:txBody>
          <a:bodyPr/>
          <a:lstStyle>
            <a:lvl1pPr>
              <a:defRPr/>
            </a:lvl1pPr>
          </a:lstStyle>
          <a:p>
            <a:pPr>
              <a:defRPr/>
            </a:pPr>
            <a:fld id="{4E715877-2BC6-0747-9161-39C5EBCCA22D}" type="datetimeFigureOut">
              <a:rPr lang="en-GB"/>
              <a:pPr>
                <a:defRPr/>
              </a:pPr>
              <a:t>13/12/2021</a:t>
            </a:fld>
            <a:endParaRPr lang="en-GB"/>
          </a:p>
        </p:txBody>
      </p:sp>
      <p:sp>
        <p:nvSpPr>
          <p:cNvPr id="8" name="Footer Placeholder 4">
            <a:extLst>
              <a:ext uri="{FF2B5EF4-FFF2-40B4-BE49-F238E27FC236}">
                <a16:creationId xmlns:a16="http://schemas.microsoft.com/office/drawing/2014/main" id="{881FBB77-789B-244C-B5B2-B6956B4C0932}"/>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9D715D9A-61EC-194B-97D7-77FD4BE12DDF}"/>
              </a:ext>
            </a:extLst>
          </p:cNvPr>
          <p:cNvSpPr>
            <a:spLocks noGrp="1"/>
          </p:cNvSpPr>
          <p:nvPr>
            <p:ph type="sldNum" sz="quarter" idx="12"/>
          </p:nvPr>
        </p:nvSpPr>
        <p:spPr/>
        <p:txBody>
          <a:bodyPr/>
          <a:lstStyle>
            <a:lvl1pPr>
              <a:defRPr/>
            </a:lvl1pPr>
          </a:lstStyle>
          <a:p>
            <a:fld id="{2C364913-562A-694D-BBEE-D9543305A1B9}" type="slidenum">
              <a:rPr lang="en-GB" altLang="en-US"/>
              <a:pPr/>
              <a:t>‹#›</a:t>
            </a:fld>
            <a:endParaRPr lang="en-GB" altLang="en-US"/>
          </a:p>
        </p:txBody>
      </p:sp>
    </p:spTree>
    <p:extLst>
      <p:ext uri="{BB962C8B-B14F-4D97-AF65-F5344CB8AC3E}">
        <p14:creationId xmlns:p14="http://schemas.microsoft.com/office/powerpoint/2010/main" val="3476335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E4A3E7AC-E0C0-1E4F-A663-FF7B1264E942}"/>
              </a:ext>
            </a:extLst>
          </p:cNvPr>
          <p:cNvSpPr>
            <a:spLocks noGrp="1"/>
          </p:cNvSpPr>
          <p:nvPr>
            <p:ph type="dt" sz="half" idx="10"/>
          </p:nvPr>
        </p:nvSpPr>
        <p:spPr/>
        <p:txBody>
          <a:bodyPr/>
          <a:lstStyle>
            <a:lvl1pPr>
              <a:defRPr/>
            </a:lvl1pPr>
          </a:lstStyle>
          <a:p>
            <a:pPr>
              <a:defRPr/>
            </a:pPr>
            <a:fld id="{27B8714B-0ABA-A645-BEF4-1472AA0E52EA}" type="datetimeFigureOut">
              <a:rPr lang="en-GB"/>
              <a:pPr>
                <a:defRPr/>
              </a:pPr>
              <a:t>13/12/2021</a:t>
            </a:fld>
            <a:endParaRPr lang="en-GB"/>
          </a:p>
        </p:txBody>
      </p:sp>
      <p:sp>
        <p:nvSpPr>
          <p:cNvPr id="4" name="Footer Placeholder 4">
            <a:extLst>
              <a:ext uri="{FF2B5EF4-FFF2-40B4-BE49-F238E27FC236}">
                <a16:creationId xmlns:a16="http://schemas.microsoft.com/office/drawing/2014/main" id="{C3550F9D-FA89-DE48-A4D8-E2DF13FEF817}"/>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35939533-574B-BC4D-95EE-669715EC8E23}"/>
              </a:ext>
            </a:extLst>
          </p:cNvPr>
          <p:cNvSpPr>
            <a:spLocks noGrp="1"/>
          </p:cNvSpPr>
          <p:nvPr>
            <p:ph type="sldNum" sz="quarter" idx="12"/>
          </p:nvPr>
        </p:nvSpPr>
        <p:spPr/>
        <p:txBody>
          <a:bodyPr/>
          <a:lstStyle>
            <a:lvl1pPr>
              <a:defRPr/>
            </a:lvl1pPr>
          </a:lstStyle>
          <a:p>
            <a:fld id="{6F32071B-5B0C-0746-9BC6-06DADB40A0E2}" type="slidenum">
              <a:rPr lang="en-GB" altLang="en-US"/>
              <a:pPr/>
              <a:t>‹#›</a:t>
            </a:fld>
            <a:endParaRPr lang="en-GB" altLang="en-US"/>
          </a:p>
        </p:txBody>
      </p:sp>
    </p:spTree>
    <p:extLst>
      <p:ext uri="{BB962C8B-B14F-4D97-AF65-F5344CB8AC3E}">
        <p14:creationId xmlns:p14="http://schemas.microsoft.com/office/powerpoint/2010/main" val="3472761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2DC8DFF-614E-2F40-B82B-B6F47B5C1CE4}"/>
              </a:ext>
            </a:extLst>
          </p:cNvPr>
          <p:cNvSpPr>
            <a:spLocks noGrp="1"/>
          </p:cNvSpPr>
          <p:nvPr>
            <p:ph type="dt" sz="half" idx="10"/>
          </p:nvPr>
        </p:nvSpPr>
        <p:spPr/>
        <p:txBody>
          <a:bodyPr/>
          <a:lstStyle>
            <a:lvl1pPr>
              <a:defRPr/>
            </a:lvl1pPr>
          </a:lstStyle>
          <a:p>
            <a:pPr>
              <a:defRPr/>
            </a:pPr>
            <a:fld id="{C640678D-FAAB-DF49-8408-2F60C311410A}" type="datetimeFigureOut">
              <a:rPr lang="en-GB"/>
              <a:pPr>
                <a:defRPr/>
              </a:pPr>
              <a:t>13/12/2021</a:t>
            </a:fld>
            <a:endParaRPr lang="en-GB"/>
          </a:p>
        </p:txBody>
      </p:sp>
      <p:sp>
        <p:nvSpPr>
          <p:cNvPr id="3" name="Footer Placeholder 4">
            <a:extLst>
              <a:ext uri="{FF2B5EF4-FFF2-40B4-BE49-F238E27FC236}">
                <a16:creationId xmlns:a16="http://schemas.microsoft.com/office/drawing/2014/main" id="{BF21B602-EF77-1C40-926C-CA8AFFB675D8}"/>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BA09DC41-5C34-E445-BAD3-41CDD1AC6681}"/>
              </a:ext>
            </a:extLst>
          </p:cNvPr>
          <p:cNvSpPr>
            <a:spLocks noGrp="1"/>
          </p:cNvSpPr>
          <p:nvPr>
            <p:ph type="sldNum" sz="quarter" idx="12"/>
          </p:nvPr>
        </p:nvSpPr>
        <p:spPr/>
        <p:txBody>
          <a:bodyPr/>
          <a:lstStyle>
            <a:lvl1pPr>
              <a:defRPr/>
            </a:lvl1pPr>
          </a:lstStyle>
          <a:p>
            <a:fld id="{B791B355-DEBE-5C4B-832E-DC2E870CC61E}" type="slidenum">
              <a:rPr lang="en-GB" altLang="en-US"/>
              <a:pPr/>
              <a:t>‹#›</a:t>
            </a:fld>
            <a:endParaRPr lang="en-GB" altLang="en-US"/>
          </a:p>
        </p:txBody>
      </p:sp>
    </p:spTree>
    <p:extLst>
      <p:ext uri="{BB962C8B-B14F-4D97-AF65-F5344CB8AC3E}">
        <p14:creationId xmlns:p14="http://schemas.microsoft.com/office/powerpoint/2010/main" val="420491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29FD7B0-62A5-C140-BF43-597B48FC3369}"/>
              </a:ext>
            </a:extLst>
          </p:cNvPr>
          <p:cNvSpPr>
            <a:spLocks noGrp="1"/>
          </p:cNvSpPr>
          <p:nvPr>
            <p:ph type="dt" sz="half" idx="10"/>
          </p:nvPr>
        </p:nvSpPr>
        <p:spPr/>
        <p:txBody>
          <a:bodyPr/>
          <a:lstStyle>
            <a:lvl1pPr>
              <a:defRPr/>
            </a:lvl1pPr>
          </a:lstStyle>
          <a:p>
            <a:pPr>
              <a:defRPr/>
            </a:pPr>
            <a:fld id="{BA2FC13E-E0C5-884D-8D71-32384B48CBC3}" type="datetimeFigureOut">
              <a:rPr lang="en-GB"/>
              <a:pPr>
                <a:defRPr/>
              </a:pPr>
              <a:t>13/12/2021</a:t>
            </a:fld>
            <a:endParaRPr lang="en-GB"/>
          </a:p>
        </p:txBody>
      </p:sp>
      <p:sp>
        <p:nvSpPr>
          <p:cNvPr id="6" name="Footer Placeholder 4">
            <a:extLst>
              <a:ext uri="{FF2B5EF4-FFF2-40B4-BE49-F238E27FC236}">
                <a16:creationId xmlns:a16="http://schemas.microsoft.com/office/drawing/2014/main" id="{45239EF1-5E91-3343-98AA-2693933E5CA0}"/>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37EDFF6-79FC-B943-9E4C-B52FD71F708E}"/>
              </a:ext>
            </a:extLst>
          </p:cNvPr>
          <p:cNvSpPr>
            <a:spLocks noGrp="1"/>
          </p:cNvSpPr>
          <p:nvPr>
            <p:ph type="sldNum" sz="quarter" idx="12"/>
          </p:nvPr>
        </p:nvSpPr>
        <p:spPr/>
        <p:txBody>
          <a:bodyPr/>
          <a:lstStyle>
            <a:lvl1pPr>
              <a:defRPr/>
            </a:lvl1pPr>
          </a:lstStyle>
          <a:p>
            <a:fld id="{AFD60307-5341-D64D-9E64-337A2F01EA49}" type="slidenum">
              <a:rPr lang="en-GB" altLang="en-US"/>
              <a:pPr/>
              <a:t>‹#›</a:t>
            </a:fld>
            <a:endParaRPr lang="en-GB" altLang="en-US"/>
          </a:p>
        </p:txBody>
      </p:sp>
    </p:spTree>
    <p:extLst>
      <p:ext uri="{BB962C8B-B14F-4D97-AF65-F5344CB8AC3E}">
        <p14:creationId xmlns:p14="http://schemas.microsoft.com/office/powerpoint/2010/main" val="3797238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CE79977-1996-6143-B985-669D1A1D6D86}"/>
              </a:ext>
            </a:extLst>
          </p:cNvPr>
          <p:cNvSpPr>
            <a:spLocks noGrp="1"/>
          </p:cNvSpPr>
          <p:nvPr>
            <p:ph type="dt" sz="half" idx="10"/>
          </p:nvPr>
        </p:nvSpPr>
        <p:spPr/>
        <p:txBody>
          <a:bodyPr/>
          <a:lstStyle>
            <a:lvl1pPr>
              <a:defRPr/>
            </a:lvl1pPr>
          </a:lstStyle>
          <a:p>
            <a:pPr>
              <a:defRPr/>
            </a:pPr>
            <a:fld id="{B48A5199-8A85-C546-A7CA-581C16EE1F25}" type="datetimeFigureOut">
              <a:rPr lang="en-GB"/>
              <a:pPr>
                <a:defRPr/>
              </a:pPr>
              <a:t>13/12/2021</a:t>
            </a:fld>
            <a:endParaRPr lang="en-GB"/>
          </a:p>
        </p:txBody>
      </p:sp>
      <p:sp>
        <p:nvSpPr>
          <p:cNvPr id="6" name="Footer Placeholder 4">
            <a:extLst>
              <a:ext uri="{FF2B5EF4-FFF2-40B4-BE49-F238E27FC236}">
                <a16:creationId xmlns:a16="http://schemas.microsoft.com/office/drawing/2014/main" id="{5D132942-535A-6A40-9B20-7D4BBDDF2F6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9D06D6C-190E-3341-A5C3-01CD65F46DE5}"/>
              </a:ext>
            </a:extLst>
          </p:cNvPr>
          <p:cNvSpPr>
            <a:spLocks noGrp="1"/>
          </p:cNvSpPr>
          <p:nvPr>
            <p:ph type="sldNum" sz="quarter" idx="12"/>
          </p:nvPr>
        </p:nvSpPr>
        <p:spPr/>
        <p:txBody>
          <a:bodyPr/>
          <a:lstStyle>
            <a:lvl1pPr>
              <a:defRPr/>
            </a:lvl1pPr>
          </a:lstStyle>
          <a:p>
            <a:fld id="{8E493A4D-A5AB-6047-A99E-B899D83BF1FD}" type="slidenum">
              <a:rPr lang="en-GB" altLang="en-US"/>
              <a:pPr/>
              <a:t>‹#›</a:t>
            </a:fld>
            <a:endParaRPr lang="en-GB" altLang="en-US"/>
          </a:p>
        </p:txBody>
      </p:sp>
    </p:spTree>
    <p:extLst>
      <p:ext uri="{BB962C8B-B14F-4D97-AF65-F5344CB8AC3E}">
        <p14:creationId xmlns:p14="http://schemas.microsoft.com/office/powerpoint/2010/main" val="2414525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7842E4F-C01B-9341-8324-039C02748166}"/>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39007EEB-00E4-EC49-95D0-F72348197C24}"/>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BD4FD44A-1B6A-DB4B-92C7-7F2061CE59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903F962C-2280-6445-8D7A-03BCFE724EA2}" type="datetimeFigureOut">
              <a:rPr lang="en-GB"/>
              <a:pPr>
                <a:defRPr/>
              </a:pPr>
              <a:t>13/12/2021</a:t>
            </a:fld>
            <a:endParaRPr lang="en-GB"/>
          </a:p>
        </p:txBody>
      </p:sp>
      <p:sp>
        <p:nvSpPr>
          <p:cNvPr id="5" name="Footer Placeholder 4">
            <a:extLst>
              <a:ext uri="{FF2B5EF4-FFF2-40B4-BE49-F238E27FC236}">
                <a16:creationId xmlns:a16="http://schemas.microsoft.com/office/drawing/2014/main" id="{F52FFF6B-46F0-7D4D-8065-8E5A1B1425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D35567AD-1A9A-0F4F-BEF3-B5DAB688CD88}"/>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5F4D110-EB2D-6143-9E40-EB1BC587363C}"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ubtitle 2">
            <a:extLst>
              <a:ext uri="{FF2B5EF4-FFF2-40B4-BE49-F238E27FC236}">
                <a16:creationId xmlns:a16="http://schemas.microsoft.com/office/drawing/2014/main" id="{544B23BB-865D-E043-8122-9C868A4CD2FF}"/>
              </a:ext>
            </a:extLst>
          </p:cNvPr>
          <p:cNvSpPr>
            <a:spLocks noGrp="1"/>
          </p:cNvSpPr>
          <p:nvPr>
            <p:ph type="subTitle" idx="1"/>
          </p:nvPr>
        </p:nvSpPr>
        <p:spPr>
          <a:xfrm>
            <a:off x="1524000" y="2163763"/>
            <a:ext cx="9144000" cy="3094037"/>
          </a:xfrm>
        </p:spPr>
        <p:txBody>
          <a:bodyPr/>
          <a:lstStyle/>
          <a:p>
            <a:pPr algn="l"/>
            <a:r>
              <a:rPr lang="en-GB" altLang="en-US" sz="4000" b="1" i="1">
                <a:solidFill>
                  <a:srgbClr val="7030A0"/>
                </a:solidFill>
              </a:rPr>
              <a:t>Science4Society week</a:t>
            </a:r>
            <a:r>
              <a:rPr lang="en-GB" altLang="en-US" sz="4000">
                <a:solidFill>
                  <a:srgbClr val="7030A0"/>
                </a:solidFill>
              </a:rPr>
              <a:t> is a collection of science education activities, focusing on the positive contribution that science, design and technology can make to peace, social justice and environmental sustainability.</a:t>
            </a:r>
          </a:p>
        </p:txBody>
      </p:sp>
      <p:pic>
        <p:nvPicPr>
          <p:cNvPr id="2051" name="Picture 3">
            <a:extLst>
              <a:ext uri="{FF2B5EF4-FFF2-40B4-BE49-F238E27FC236}">
                <a16:creationId xmlns:a16="http://schemas.microsoft.com/office/drawing/2014/main" id="{4FB565F8-74CD-D04C-8098-1492E79A69C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96475" y="336550"/>
            <a:ext cx="1868488"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03DCB49-FAEA-CA40-B27A-A5E469E9DA2B}"/>
              </a:ext>
            </a:extLst>
          </p:cNvPr>
          <p:cNvSpPr>
            <a:spLocks noGrp="1"/>
          </p:cNvSpPr>
          <p:nvPr>
            <p:ph type="subTitle" idx="1"/>
          </p:nvPr>
        </p:nvSpPr>
        <p:spPr>
          <a:xfrm>
            <a:off x="1365250" y="2035175"/>
            <a:ext cx="9302750" cy="4133850"/>
          </a:xfrm>
        </p:spPr>
        <p:txBody>
          <a:bodyPr/>
          <a:lstStyle/>
          <a:p>
            <a:pPr algn="l"/>
            <a:r>
              <a:rPr lang="en-GB" altLang="en-US" sz="2800" b="1" u="sng">
                <a:solidFill>
                  <a:srgbClr val="7030A0"/>
                </a:solidFill>
              </a:rPr>
              <a:t>Technology Justice </a:t>
            </a:r>
            <a:r>
              <a:rPr lang="en-GB" altLang="en-US" sz="2800">
                <a:solidFill>
                  <a:srgbClr val="7030A0"/>
                </a:solidFill>
              </a:rPr>
              <a:t>is where… ‘</a:t>
            </a:r>
            <a:r>
              <a:rPr lang="en-GB" altLang="en-US" sz="2800" i="1">
                <a:solidFill>
                  <a:srgbClr val="7030A0"/>
                </a:solidFill>
              </a:rPr>
              <a:t>Everyone has the right to access the technologies  they need to live the life they value without limiting the ability of others now and in the future to do the same</a:t>
            </a:r>
            <a:r>
              <a:rPr lang="en-GB" altLang="en-US" sz="2800">
                <a:solidFill>
                  <a:srgbClr val="7030A0"/>
                </a:solidFill>
              </a:rPr>
              <a:t>’</a:t>
            </a:r>
          </a:p>
          <a:p>
            <a:pPr algn="l"/>
            <a:r>
              <a:rPr lang="en-GB" altLang="en-US" sz="2800">
                <a:solidFill>
                  <a:srgbClr val="7030A0"/>
                </a:solidFill>
              </a:rPr>
              <a:t>What </a:t>
            </a:r>
            <a:r>
              <a:rPr lang="en-GB" altLang="en-US" sz="2800" b="1">
                <a:solidFill>
                  <a:srgbClr val="7030A0"/>
                </a:solidFill>
              </a:rPr>
              <a:t>technologies</a:t>
            </a:r>
            <a:r>
              <a:rPr lang="en-GB" altLang="en-US" sz="2800">
                <a:solidFill>
                  <a:srgbClr val="7030A0"/>
                </a:solidFill>
              </a:rPr>
              <a:t> you have accessed so far today?</a:t>
            </a:r>
          </a:p>
          <a:p>
            <a:pPr algn="l"/>
            <a:r>
              <a:rPr lang="en-GB" altLang="en-US" sz="2800">
                <a:solidFill>
                  <a:srgbClr val="7030A0"/>
                </a:solidFill>
              </a:rPr>
              <a:t>e.g. bus, car, bike? Laptop, tablet, mobile phone? Toaster, microwave, kettle? House, heating system, toilet?</a:t>
            </a:r>
          </a:p>
          <a:p>
            <a:pPr algn="l"/>
            <a:r>
              <a:rPr lang="en-GB" altLang="en-US" sz="2800">
                <a:solidFill>
                  <a:srgbClr val="7030A0"/>
                </a:solidFill>
              </a:rPr>
              <a:t>Which technologies do you </a:t>
            </a:r>
            <a:r>
              <a:rPr lang="en-GB" altLang="en-US" sz="2800" b="1">
                <a:solidFill>
                  <a:srgbClr val="7030A0"/>
                </a:solidFill>
              </a:rPr>
              <a:t>need</a:t>
            </a:r>
            <a:r>
              <a:rPr lang="en-GB" altLang="en-US" sz="2800">
                <a:solidFill>
                  <a:srgbClr val="7030A0"/>
                </a:solidFill>
              </a:rPr>
              <a:t>?</a:t>
            </a:r>
          </a:p>
          <a:p>
            <a:pPr algn="l"/>
            <a:r>
              <a:rPr lang="en-GB" altLang="en-US" sz="2800">
                <a:solidFill>
                  <a:srgbClr val="7030A0"/>
                </a:solidFill>
              </a:rPr>
              <a:t>(2 minute discussion in pairs)</a:t>
            </a:r>
          </a:p>
        </p:txBody>
      </p:sp>
      <p:pic>
        <p:nvPicPr>
          <p:cNvPr id="11267" name="Picture 3">
            <a:extLst>
              <a:ext uri="{FF2B5EF4-FFF2-40B4-BE49-F238E27FC236}">
                <a16:creationId xmlns:a16="http://schemas.microsoft.com/office/drawing/2014/main" id="{2F0D3E27-B3AE-8C4A-947D-6AA5FCD331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96475" y="336550"/>
            <a:ext cx="1868488"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D258D7D-C890-264B-BC95-4C6774CF9058}"/>
              </a:ext>
            </a:extLst>
          </p:cNvPr>
          <p:cNvSpPr>
            <a:spLocks noGrp="1"/>
          </p:cNvSpPr>
          <p:nvPr>
            <p:ph type="subTitle" idx="1"/>
          </p:nvPr>
        </p:nvSpPr>
        <p:spPr>
          <a:xfrm>
            <a:off x="1136650" y="1646238"/>
            <a:ext cx="9342438" cy="4654550"/>
          </a:xfrm>
        </p:spPr>
        <p:txBody>
          <a:bodyPr rtlCol="0">
            <a:normAutofit lnSpcReduction="10000"/>
          </a:bodyPr>
          <a:lstStyle/>
          <a:p>
            <a:pPr marL="342900" indent="-342900" algn="l" fontAlgn="auto">
              <a:spcAft>
                <a:spcPts val="0"/>
              </a:spcAft>
              <a:buFont typeface="Arial" panose="020B0604020202020204" pitchFamily="34" charset="0"/>
              <a:buChar char="•"/>
              <a:defRPr/>
            </a:pPr>
            <a:r>
              <a:rPr lang="en-GB" sz="3200" dirty="0">
                <a:solidFill>
                  <a:srgbClr val="7030A0"/>
                </a:solidFill>
              </a:rPr>
              <a:t>Who is </a:t>
            </a:r>
            <a:r>
              <a:rPr lang="en-GB" sz="3200" u="sng" dirty="0">
                <a:solidFill>
                  <a:srgbClr val="7030A0"/>
                </a:solidFill>
              </a:rPr>
              <a:t>everyone</a:t>
            </a:r>
            <a:r>
              <a:rPr lang="en-GB" sz="3200" dirty="0">
                <a:solidFill>
                  <a:srgbClr val="7030A0"/>
                </a:solidFill>
              </a:rPr>
              <a:t>? What does </a:t>
            </a:r>
            <a:r>
              <a:rPr lang="en-GB" sz="3200" u="sng" dirty="0">
                <a:solidFill>
                  <a:srgbClr val="7030A0"/>
                </a:solidFill>
              </a:rPr>
              <a:t>right to access </a:t>
            </a:r>
            <a:r>
              <a:rPr lang="en-GB" sz="3200" dirty="0">
                <a:solidFill>
                  <a:srgbClr val="7030A0"/>
                </a:solidFill>
              </a:rPr>
              <a:t>mean?</a:t>
            </a:r>
          </a:p>
          <a:p>
            <a:pPr marL="342900" indent="-342900" algn="l" fontAlgn="auto">
              <a:spcAft>
                <a:spcPts val="0"/>
              </a:spcAft>
              <a:buFont typeface="Arial" panose="020B0604020202020204" pitchFamily="34" charset="0"/>
              <a:buChar char="•"/>
              <a:defRPr/>
            </a:pPr>
            <a:r>
              <a:rPr lang="en-GB" sz="3200" dirty="0">
                <a:solidFill>
                  <a:srgbClr val="7030A0"/>
                </a:solidFill>
              </a:rPr>
              <a:t>What technologies do people </a:t>
            </a:r>
            <a:r>
              <a:rPr lang="en-GB" sz="3200" u="sng" dirty="0">
                <a:solidFill>
                  <a:srgbClr val="7030A0"/>
                </a:solidFill>
              </a:rPr>
              <a:t>need</a:t>
            </a:r>
            <a:r>
              <a:rPr lang="en-GB" sz="3200" dirty="0">
                <a:solidFill>
                  <a:srgbClr val="7030A0"/>
                </a:solidFill>
              </a:rPr>
              <a:t>?</a:t>
            </a:r>
          </a:p>
          <a:p>
            <a:pPr marL="342900" indent="-342900" algn="l" fontAlgn="auto">
              <a:spcAft>
                <a:spcPts val="0"/>
              </a:spcAft>
              <a:buFont typeface="Arial" panose="020B0604020202020204" pitchFamily="34" charset="0"/>
              <a:buChar char="•"/>
              <a:defRPr/>
            </a:pPr>
            <a:r>
              <a:rPr lang="en-GB" sz="3200" dirty="0">
                <a:solidFill>
                  <a:srgbClr val="7030A0"/>
                </a:solidFill>
              </a:rPr>
              <a:t>Does technology have any </a:t>
            </a:r>
            <a:r>
              <a:rPr lang="en-GB" sz="3200" u="sng" dirty="0">
                <a:solidFill>
                  <a:srgbClr val="7030A0"/>
                </a:solidFill>
              </a:rPr>
              <a:t>negative effects on the environment </a:t>
            </a:r>
            <a:r>
              <a:rPr lang="en-GB" sz="3200" dirty="0">
                <a:solidFill>
                  <a:srgbClr val="7030A0"/>
                </a:solidFill>
              </a:rPr>
              <a:t>as its being made, used or disposed of?</a:t>
            </a:r>
          </a:p>
          <a:p>
            <a:pPr marL="342900" indent="-342900" algn="l" fontAlgn="auto">
              <a:spcAft>
                <a:spcPts val="0"/>
              </a:spcAft>
              <a:buFont typeface="Arial" panose="020B0604020202020204" pitchFamily="34" charset="0"/>
              <a:buChar char="•"/>
              <a:defRPr/>
            </a:pPr>
            <a:r>
              <a:rPr lang="en-GB" sz="3200" dirty="0">
                <a:solidFill>
                  <a:srgbClr val="7030A0"/>
                </a:solidFill>
              </a:rPr>
              <a:t>Does technology have any </a:t>
            </a:r>
            <a:r>
              <a:rPr lang="en-GB" sz="3200" u="sng" dirty="0">
                <a:solidFill>
                  <a:srgbClr val="7030A0"/>
                </a:solidFill>
              </a:rPr>
              <a:t>negative effects on people </a:t>
            </a:r>
            <a:r>
              <a:rPr lang="en-GB" sz="3200" dirty="0">
                <a:solidFill>
                  <a:srgbClr val="7030A0"/>
                </a:solidFill>
              </a:rPr>
              <a:t>as its being made, used or disposed of?</a:t>
            </a:r>
          </a:p>
          <a:p>
            <a:pPr marL="342900" indent="-342900" algn="l" fontAlgn="auto">
              <a:spcAft>
                <a:spcPts val="0"/>
              </a:spcAft>
              <a:buFont typeface="Arial" panose="020B0604020202020204" pitchFamily="34" charset="0"/>
              <a:buChar char="•"/>
              <a:defRPr/>
            </a:pPr>
            <a:r>
              <a:rPr lang="en-GB" sz="3200" dirty="0">
                <a:solidFill>
                  <a:srgbClr val="7030A0"/>
                </a:solidFill>
              </a:rPr>
              <a:t>Are there any </a:t>
            </a:r>
            <a:r>
              <a:rPr lang="en-GB" sz="3200" u="sng" dirty="0">
                <a:solidFill>
                  <a:srgbClr val="7030A0"/>
                </a:solidFill>
              </a:rPr>
              <a:t>long term effects </a:t>
            </a:r>
            <a:r>
              <a:rPr lang="en-GB" sz="3200" dirty="0">
                <a:solidFill>
                  <a:srgbClr val="7030A0"/>
                </a:solidFill>
              </a:rPr>
              <a:t>of the use, production or disposal of technology that cause long term impact on future generations?</a:t>
            </a:r>
          </a:p>
          <a:p>
            <a:pPr algn="l" fontAlgn="auto">
              <a:spcAft>
                <a:spcPts val="0"/>
              </a:spcAft>
              <a:defRPr/>
            </a:pPr>
            <a:r>
              <a:rPr lang="en-GB" sz="3200" dirty="0">
                <a:solidFill>
                  <a:srgbClr val="7030A0"/>
                </a:solidFill>
              </a:rPr>
              <a:t>(Choose one of these - 2 minute discussion in pairs</a:t>
            </a:r>
            <a:r>
              <a:rPr lang="en-GB" dirty="0">
                <a:solidFill>
                  <a:srgbClr val="7030A0"/>
                </a:solidFill>
              </a:rPr>
              <a:t>)</a:t>
            </a:r>
          </a:p>
        </p:txBody>
      </p:sp>
      <p:pic>
        <p:nvPicPr>
          <p:cNvPr id="12291" name="Picture 3">
            <a:extLst>
              <a:ext uri="{FF2B5EF4-FFF2-40B4-BE49-F238E27FC236}">
                <a16:creationId xmlns:a16="http://schemas.microsoft.com/office/drawing/2014/main" id="{B17E96C9-DA74-9849-BCEA-879D9A90D5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96475" y="336550"/>
            <a:ext cx="1868488"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F8E340-1558-0B4D-AB04-A5EC658FD81A}"/>
              </a:ext>
            </a:extLst>
          </p:cNvPr>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r>
              <a:rPr lang="en-GB" dirty="0">
                <a:solidFill>
                  <a:srgbClr val="7030A0"/>
                </a:solidFill>
              </a:rPr>
              <a:t>In your lessons this week think about…</a:t>
            </a:r>
          </a:p>
          <a:p>
            <a:pPr marL="0" indent="0" fontAlgn="auto">
              <a:spcAft>
                <a:spcPts val="0"/>
              </a:spcAft>
              <a:buFont typeface="Arial" panose="020B0604020202020204" pitchFamily="34" charset="0"/>
              <a:buNone/>
              <a:defRPr/>
            </a:pPr>
            <a:r>
              <a:rPr lang="en-GB" b="1" u="sng" dirty="0">
                <a:solidFill>
                  <a:srgbClr val="7030A0"/>
                </a:solidFill>
              </a:rPr>
              <a:t>Ethical Science</a:t>
            </a:r>
          </a:p>
          <a:p>
            <a:pPr fontAlgn="auto">
              <a:spcAft>
                <a:spcPts val="0"/>
              </a:spcAft>
              <a:defRPr/>
            </a:pPr>
            <a:r>
              <a:rPr lang="en-GB" dirty="0">
                <a:solidFill>
                  <a:srgbClr val="7030A0"/>
                </a:solidFill>
              </a:rPr>
              <a:t>The person, the organisation, actions, results</a:t>
            </a:r>
          </a:p>
          <a:p>
            <a:pPr fontAlgn="auto">
              <a:spcAft>
                <a:spcPts val="0"/>
              </a:spcAft>
              <a:defRPr/>
            </a:pPr>
            <a:endParaRPr lang="en-GB" dirty="0">
              <a:solidFill>
                <a:srgbClr val="7030A0"/>
              </a:solidFill>
            </a:endParaRPr>
          </a:p>
          <a:p>
            <a:pPr fontAlgn="auto">
              <a:spcAft>
                <a:spcPts val="0"/>
              </a:spcAft>
              <a:defRPr/>
            </a:pPr>
            <a:endParaRPr lang="en-GB" dirty="0">
              <a:solidFill>
                <a:srgbClr val="7030A0"/>
              </a:solidFill>
            </a:endParaRPr>
          </a:p>
          <a:p>
            <a:pPr marL="0" indent="0" fontAlgn="auto">
              <a:spcAft>
                <a:spcPts val="0"/>
              </a:spcAft>
              <a:buFont typeface="Arial" panose="020B0604020202020204" pitchFamily="34" charset="0"/>
              <a:buNone/>
              <a:defRPr/>
            </a:pPr>
            <a:r>
              <a:rPr lang="en-GB" b="1" u="sng" dirty="0">
                <a:solidFill>
                  <a:srgbClr val="7030A0"/>
                </a:solidFill>
              </a:rPr>
              <a:t>Technology Justice</a:t>
            </a:r>
          </a:p>
          <a:p>
            <a:pPr marL="0" indent="0" fontAlgn="auto">
              <a:spcAft>
                <a:spcPts val="0"/>
              </a:spcAft>
              <a:buFont typeface="Arial" panose="020B0604020202020204" pitchFamily="34" charset="0"/>
              <a:buNone/>
              <a:defRPr/>
            </a:pPr>
            <a:r>
              <a:rPr lang="en-GB" dirty="0">
                <a:solidFill>
                  <a:srgbClr val="7030A0"/>
                </a:solidFill>
              </a:rPr>
              <a:t>‘</a:t>
            </a:r>
            <a:r>
              <a:rPr lang="en-GB" i="1" dirty="0">
                <a:solidFill>
                  <a:srgbClr val="7030A0"/>
                </a:solidFill>
              </a:rPr>
              <a:t>Everyone has the right to access the technologies  they need to live the life they value without limiting the ability of others now and in the future to do the same</a:t>
            </a:r>
            <a:r>
              <a:rPr lang="en-GB" dirty="0">
                <a:solidFill>
                  <a:srgbClr val="7030A0"/>
                </a:solidFill>
              </a:rPr>
              <a:t>’</a:t>
            </a:r>
          </a:p>
        </p:txBody>
      </p:sp>
      <p:pic>
        <p:nvPicPr>
          <p:cNvPr id="13315" name="Picture 4">
            <a:extLst>
              <a:ext uri="{FF2B5EF4-FFF2-40B4-BE49-F238E27FC236}">
                <a16:creationId xmlns:a16="http://schemas.microsoft.com/office/drawing/2014/main" id="{0EC953A2-7992-2943-9A6B-FB3B7D3BDF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0538" y="3298825"/>
            <a:ext cx="609600"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a:extLst>
              <a:ext uri="{FF2B5EF4-FFF2-40B4-BE49-F238E27FC236}">
                <a16:creationId xmlns:a16="http://schemas.microsoft.com/office/drawing/2014/main" id="{CDF5BBC8-44D0-5B49-B15E-110A72AF6B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90888" y="3560763"/>
            <a:ext cx="14509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a:extLst>
              <a:ext uri="{FF2B5EF4-FFF2-40B4-BE49-F238E27FC236}">
                <a16:creationId xmlns:a16="http://schemas.microsoft.com/office/drawing/2014/main" id="{90991103-560C-5D4C-B941-1DFB4DA35F0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3298825"/>
            <a:ext cx="950913"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7">
            <a:extLst>
              <a:ext uri="{FF2B5EF4-FFF2-40B4-BE49-F238E27FC236}">
                <a16:creationId xmlns:a16="http://schemas.microsoft.com/office/drawing/2014/main" id="{686BA98A-CA60-EB47-A560-56C4334AC4E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31025" y="3298825"/>
            <a:ext cx="108585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8">
            <a:extLst>
              <a:ext uri="{FF2B5EF4-FFF2-40B4-BE49-F238E27FC236}">
                <a16:creationId xmlns:a16="http://schemas.microsoft.com/office/drawing/2014/main" id="{724C3527-7D11-6A4A-9F9F-627206C4600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896475" y="336550"/>
            <a:ext cx="1868488"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22DFA2-F7D5-C548-8373-8642F724EA70}"/>
              </a:ext>
            </a:extLst>
          </p:cNvPr>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r>
              <a:rPr lang="en-GB" sz="3200" dirty="0">
                <a:solidFill>
                  <a:srgbClr val="7030A0"/>
                </a:solidFill>
              </a:rPr>
              <a:t>Use the workbook to record your responses</a:t>
            </a:r>
          </a:p>
          <a:p>
            <a:pPr marL="0" indent="0" fontAlgn="auto">
              <a:spcAft>
                <a:spcPts val="0"/>
              </a:spcAft>
              <a:buFont typeface="Arial" panose="020B0604020202020204" pitchFamily="34" charset="0"/>
              <a:buNone/>
              <a:defRPr/>
            </a:pPr>
            <a:r>
              <a:rPr lang="en-GB" sz="3200" dirty="0">
                <a:solidFill>
                  <a:srgbClr val="7030A0"/>
                </a:solidFill>
              </a:rPr>
              <a:t> </a:t>
            </a:r>
          </a:p>
          <a:p>
            <a:pPr fontAlgn="auto">
              <a:spcAft>
                <a:spcPts val="0"/>
              </a:spcAft>
              <a:defRPr/>
            </a:pPr>
            <a:r>
              <a:rPr lang="en-GB" sz="3200" dirty="0">
                <a:solidFill>
                  <a:srgbClr val="7030A0"/>
                </a:solidFill>
              </a:rPr>
              <a:t>today </a:t>
            </a:r>
          </a:p>
          <a:p>
            <a:pPr fontAlgn="auto">
              <a:spcAft>
                <a:spcPts val="0"/>
              </a:spcAft>
              <a:defRPr/>
            </a:pPr>
            <a:r>
              <a:rPr lang="en-GB" sz="3200" dirty="0">
                <a:solidFill>
                  <a:srgbClr val="7030A0"/>
                </a:solidFill>
              </a:rPr>
              <a:t>during this week – in all of your lessons</a:t>
            </a:r>
          </a:p>
          <a:p>
            <a:pPr marL="0" indent="0" fontAlgn="auto">
              <a:spcAft>
                <a:spcPts val="0"/>
              </a:spcAft>
              <a:buFont typeface="Arial" panose="020B0604020202020204" pitchFamily="34" charset="0"/>
              <a:buNone/>
              <a:defRPr/>
            </a:pPr>
            <a:r>
              <a:rPr lang="en-GB" sz="3200" dirty="0">
                <a:solidFill>
                  <a:srgbClr val="7030A0"/>
                </a:solidFill>
              </a:rPr>
              <a:t>  (mainly science)</a:t>
            </a:r>
          </a:p>
          <a:p>
            <a:pPr fontAlgn="auto">
              <a:spcAft>
                <a:spcPts val="0"/>
              </a:spcAft>
              <a:defRPr/>
            </a:pPr>
            <a:r>
              <a:rPr lang="en-GB" sz="3200" dirty="0">
                <a:solidFill>
                  <a:srgbClr val="7030A0"/>
                </a:solidFill>
              </a:rPr>
              <a:t>next week - bring it to next week’s </a:t>
            </a:r>
          </a:p>
          <a:p>
            <a:pPr marL="0" indent="0" fontAlgn="auto">
              <a:spcAft>
                <a:spcPts val="0"/>
              </a:spcAft>
              <a:buFont typeface="Arial" panose="020B0604020202020204" pitchFamily="34" charset="0"/>
              <a:buNone/>
              <a:defRPr/>
            </a:pPr>
            <a:r>
              <a:rPr lang="en-GB" sz="3200" dirty="0">
                <a:solidFill>
                  <a:srgbClr val="7030A0"/>
                </a:solidFill>
              </a:rPr>
              <a:t>  tutor session)</a:t>
            </a:r>
          </a:p>
        </p:txBody>
      </p:sp>
      <p:pic>
        <p:nvPicPr>
          <p:cNvPr id="14339" name="Picture 3">
            <a:extLst>
              <a:ext uri="{FF2B5EF4-FFF2-40B4-BE49-F238E27FC236}">
                <a16:creationId xmlns:a16="http://schemas.microsoft.com/office/drawing/2014/main" id="{E8B67346-FB4F-9B4A-A073-3A1575A474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361454">
            <a:off x="7705725" y="3267075"/>
            <a:ext cx="24479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a:extLst>
              <a:ext uri="{FF2B5EF4-FFF2-40B4-BE49-F238E27FC236}">
                <a16:creationId xmlns:a16="http://schemas.microsoft.com/office/drawing/2014/main" id="{DE22CFC5-0DDC-EE4A-AE75-D9C3D1C2F2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96475" y="336550"/>
            <a:ext cx="1868488"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2">
            <a:extLst>
              <a:ext uri="{FF2B5EF4-FFF2-40B4-BE49-F238E27FC236}">
                <a16:creationId xmlns:a16="http://schemas.microsoft.com/office/drawing/2014/main" id="{40BD17A5-176C-FB43-A52E-1AA883E80300}"/>
              </a:ext>
            </a:extLst>
          </p:cNvPr>
          <p:cNvSpPr>
            <a:spLocks noGrp="1"/>
          </p:cNvSpPr>
          <p:nvPr>
            <p:ph type="subTitle" idx="1"/>
          </p:nvPr>
        </p:nvSpPr>
        <p:spPr>
          <a:xfrm>
            <a:off x="1524000" y="1816100"/>
            <a:ext cx="9144000" cy="4506913"/>
          </a:xfrm>
        </p:spPr>
        <p:txBody>
          <a:bodyPr/>
          <a:lstStyle/>
          <a:p>
            <a:pPr algn="l"/>
            <a:r>
              <a:rPr lang="en-GB" altLang="en-US" sz="3200" b="1" u="sng">
                <a:solidFill>
                  <a:srgbClr val="7030A0"/>
                </a:solidFill>
              </a:rPr>
              <a:t>Science</a:t>
            </a:r>
            <a:r>
              <a:rPr lang="en-GB" altLang="en-US" sz="3200">
                <a:solidFill>
                  <a:srgbClr val="7030A0"/>
                </a:solidFill>
              </a:rPr>
              <a:t> can be defined as…</a:t>
            </a:r>
          </a:p>
          <a:p>
            <a:pPr algn="l"/>
            <a:r>
              <a:rPr lang="en-GB" altLang="en-US" sz="3200" i="1">
                <a:solidFill>
                  <a:srgbClr val="7030A0"/>
                </a:solidFill>
              </a:rPr>
              <a:t>‘intellectual and practical activities covering the systematic study of the structure and behaviour of the physical world through observation and experiment’</a:t>
            </a:r>
          </a:p>
          <a:p>
            <a:pPr algn="l"/>
            <a:endParaRPr lang="en-GB" altLang="en-US" sz="3200">
              <a:solidFill>
                <a:srgbClr val="7030A0"/>
              </a:solidFill>
            </a:endParaRPr>
          </a:p>
          <a:p>
            <a:pPr algn="l"/>
            <a:r>
              <a:rPr lang="en-GB" altLang="en-US" sz="3200" b="1" u="sng">
                <a:solidFill>
                  <a:srgbClr val="7030A0"/>
                </a:solidFill>
              </a:rPr>
              <a:t>Technology</a:t>
            </a:r>
            <a:r>
              <a:rPr lang="en-GB" altLang="en-US" sz="3200">
                <a:solidFill>
                  <a:srgbClr val="7030A0"/>
                </a:solidFill>
              </a:rPr>
              <a:t> can be defined as…</a:t>
            </a:r>
          </a:p>
          <a:p>
            <a:pPr algn="l"/>
            <a:r>
              <a:rPr lang="en-GB" altLang="en-US" sz="3200" i="1">
                <a:solidFill>
                  <a:srgbClr val="7030A0"/>
                </a:solidFill>
              </a:rPr>
              <a:t>‘the adaptation of scientific knowledge for practical purposes’</a:t>
            </a:r>
            <a:endParaRPr lang="en-GB" altLang="en-US" sz="3200">
              <a:solidFill>
                <a:srgbClr val="7030A0"/>
              </a:solidFill>
            </a:endParaRPr>
          </a:p>
          <a:p>
            <a:pPr algn="l"/>
            <a:endParaRPr lang="en-GB" altLang="en-US"/>
          </a:p>
        </p:txBody>
      </p:sp>
      <p:pic>
        <p:nvPicPr>
          <p:cNvPr id="3075" name="Picture 3">
            <a:extLst>
              <a:ext uri="{FF2B5EF4-FFF2-40B4-BE49-F238E27FC236}">
                <a16:creationId xmlns:a16="http://schemas.microsoft.com/office/drawing/2014/main" id="{0605E9CE-96F6-5746-9C4D-445109D7D2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96475" y="336550"/>
            <a:ext cx="1868488"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275E20-C1B0-C54A-AA99-BE172CDC5DF6}"/>
              </a:ext>
            </a:extLst>
          </p:cNvPr>
          <p:cNvSpPr>
            <a:spLocks noGrp="1"/>
          </p:cNvSpPr>
          <p:nvPr>
            <p:ph idx="1"/>
          </p:nvPr>
        </p:nvSpPr>
        <p:spPr/>
        <p:txBody>
          <a:bodyPr rtlCol="0">
            <a:normAutofit lnSpcReduction="10000"/>
          </a:bodyPr>
          <a:lstStyle/>
          <a:p>
            <a:pPr marL="0" indent="0" fontAlgn="auto">
              <a:spcAft>
                <a:spcPts val="0"/>
              </a:spcAft>
              <a:buFont typeface="Arial" panose="020B0604020202020204" pitchFamily="34" charset="0"/>
              <a:buNone/>
              <a:defRPr/>
            </a:pPr>
            <a:r>
              <a:rPr lang="en-GB" sz="3200" dirty="0">
                <a:solidFill>
                  <a:srgbClr val="7030A0"/>
                </a:solidFill>
              </a:rPr>
              <a:t>Use the workbook to record your responses </a:t>
            </a:r>
          </a:p>
          <a:p>
            <a:pPr marL="0" indent="0" fontAlgn="auto">
              <a:spcAft>
                <a:spcPts val="0"/>
              </a:spcAft>
              <a:buFont typeface="Arial" panose="020B0604020202020204" pitchFamily="34" charset="0"/>
              <a:buNone/>
              <a:defRPr/>
            </a:pPr>
            <a:r>
              <a:rPr lang="en-GB" sz="3200" dirty="0">
                <a:solidFill>
                  <a:srgbClr val="7030A0"/>
                </a:solidFill>
              </a:rPr>
              <a:t>(keep it with your homework diary)</a:t>
            </a:r>
          </a:p>
          <a:p>
            <a:pPr marL="0" indent="0" fontAlgn="auto">
              <a:spcAft>
                <a:spcPts val="0"/>
              </a:spcAft>
              <a:buFont typeface="Arial" panose="020B0604020202020204" pitchFamily="34" charset="0"/>
              <a:buNone/>
              <a:defRPr/>
            </a:pPr>
            <a:endParaRPr lang="en-GB" sz="3200" dirty="0">
              <a:solidFill>
                <a:srgbClr val="7030A0"/>
              </a:solidFill>
            </a:endParaRPr>
          </a:p>
          <a:p>
            <a:pPr fontAlgn="auto">
              <a:spcAft>
                <a:spcPts val="0"/>
              </a:spcAft>
              <a:defRPr/>
            </a:pPr>
            <a:r>
              <a:rPr lang="en-GB" sz="3200" dirty="0">
                <a:solidFill>
                  <a:srgbClr val="7030A0"/>
                </a:solidFill>
              </a:rPr>
              <a:t>today – in this session</a:t>
            </a:r>
          </a:p>
          <a:p>
            <a:pPr fontAlgn="auto">
              <a:spcAft>
                <a:spcPts val="0"/>
              </a:spcAft>
              <a:defRPr/>
            </a:pPr>
            <a:r>
              <a:rPr lang="en-GB" sz="3200" dirty="0">
                <a:solidFill>
                  <a:srgbClr val="7030A0"/>
                </a:solidFill>
              </a:rPr>
              <a:t>during this week – in all of your lessons</a:t>
            </a:r>
          </a:p>
          <a:p>
            <a:pPr marL="0" indent="0" fontAlgn="auto">
              <a:spcAft>
                <a:spcPts val="0"/>
              </a:spcAft>
              <a:buFont typeface="Arial" panose="020B0604020202020204" pitchFamily="34" charset="0"/>
              <a:buNone/>
              <a:defRPr/>
            </a:pPr>
            <a:r>
              <a:rPr lang="en-GB" sz="3200" dirty="0">
                <a:solidFill>
                  <a:srgbClr val="7030A0"/>
                </a:solidFill>
              </a:rPr>
              <a:t>   (mainly science)</a:t>
            </a:r>
          </a:p>
          <a:p>
            <a:pPr fontAlgn="auto">
              <a:spcAft>
                <a:spcPts val="0"/>
              </a:spcAft>
              <a:defRPr/>
            </a:pPr>
            <a:r>
              <a:rPr lang="en-GB" sz="3200" dirty="0">
                <a:solidFill>
                  <a:srgbClr val="7030A0"/>
                </a:solidFill>
              </a:rPr>
              <a:t>next week – bring it to next week’s </a:t>
            </a:r>
          </a:p>
          <a:p>
            <a:pPr marL="0" indent="0" fontAlgn="auto">
              <a:spcAft>
                <a:spcPts val="0"/>
              </a:spcAft>
              <a:buFont typeface="Arial" panose="020B0604020202020204" pitchFamily="34" charset="0"/>
              <a:buNone/>
              <a:defRPr/>
            </a:pPr>
            <a:r>
              <a:rPr lang="en-GB" sz="3200" dirty="0">
                <a:solidFill>
                  <a:srgbClr val="7030A0"/>
                </a:solidFill>
              </a:rPr>
              <a:t>   tutor session</a:t>
            </a:r>
          </a:p>
        </p:txBody>
      </p:sp>
      <p:pic>
        <p:nvPicPr>
          <p:cNvPr id="4099" name="Picture 3">
            <a:extLst>
              <a:ext uri="{FF2B5EF4-FFF2-40B4-BE49-F238E27FC236}">
                <a16:creationId xmlns:a16="http://schemas.microsoft.com/office/drawing/2014/main" id="{A1A0F6A7-877F-2D41-ACDA-CA7E980840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361454">
            <a:off x="7705725" y="3267075"/>
            <a:ext cx="24479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a:extLst>
              <a:ext uri="{FF2B5EF4-FFF2-40B4-BE49-F238E27FC236}">
                <a16:creationId xmlns:a16="http://schemas.microsoft.com/office/drawing/2014/main" id="{1590E973-058E-9047-B551-8B8784B918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96475" y="336550"/>
            <a:ext cx="1868488"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1414833-CAFE-504D-B663-92F014890479}"/>
              </a:ext>
            </a:extLst>
          </p:cNvPr>
          <p:cNvSpPr>
            <a:spLocks noGrp="1"/>
          </p:cNvSpPr>
          <p:nvPr>
            <p:ph type="subTitle" idx="1"/>
          </p:nvPr>
        </p:nvSpPr>
        <p:spPr>
          <a:xfrm>
            <a:off x="1524000" y="1816100"/>
            <a:ext cx="9144000" cy="4546600"/>
          </a:xfrm>
        </p:spPr>
        <p:txBody>
          <a:bodyPr rtlCol="0">
            <a:normAutofit lnSpcReduction="10000"/>
          </a:bodyPr>
          <a:lstStyle/>
          <a:p>
            <a:pPr algn="l" fontAlgn="auto">
              <a:spcAft>
                <a:spcPts val="0"/>
              </a:spcAft>
              <a:defRPr/>
            </a:pPr>
            <a:r>
              <a:rPr lang="en-GB" sz="3200" b="1" u="sng" dirty="0">
                <a:solidFill>
                  <a:srgbClr val="7030A0"/>
                </a:solidFill>
              </a:rPr>
              <a:t>Ethical </a:t>
            </a:r>
            <a:r>
              <a:rPr lang="en-GB" sz="3200" dirty="0">
                <a:solidFill>
                  <a:srgbClr val="7030A0"/>
                </a:solidFill>
              </a:rPr>
              <a:t>Science is…</a:t>
            </a:r>
          </a:p>
          <a:p>
            <a:pPr fontAlgn="auto">
              <a:spcAft>
                <a:spcPts val="0"/>
              </a:spcAft>
              <a:defRPr/>
            </a:pPr>
            <a:r>
              <a:rPr lang="en-GB" sz="2800" dirty="0">
                <a:solidFill>
                  <a:srgbClr val="7030A0"/>
                </a:solidFill>
              </a:rPr>
              <a:t>Consider one of these pairs of words…</a:t>
            </a:r>
          </a:p>
          <a:p>
            <a:pPr fontAlgn="auto">
              <a:spcAft>
                <a:spcPts val="0"/>
              </a:spcAft>
              <a:defRPr/>
            </a:pPr>
            <a:r>
              <a:rPr lang="en-GB" sz="2800" dirty="0">
                <a:solidFill>
                  <a:srgbClr val="7030A0"/>
                </a:solidFill>
              </a:rPr>
              <a:t>Good – Bad</a:t>
            </a:r>
          </a:p>
          <a:p>
            <a:pPr fontAlgn="auto">
              <a:spcAft>
                <a:spcPts val="0"/>
              </a:spcAft>
              <a:defRPr/>
            </a:pPr>
            <a:r>
              <a:rPr lang="en-GB" sz="2800" dirty="0">
                <a:solidFill>
                  <a:srgbClr val="7030A0"/>
                </a:solidFill>
              </a:rPr>
              <a:t>Right – Wrong </a:t>
            </a:r>
          </a:p>
          <a:p>
            <a:pPr fontAlgn="auto">
              <a:spcAft>
                <a:spcPts val="0"/>
              </a:spcAft>
              <a:defRPr/>
            </a:pPr>
            <a:r>
              <a:rPr lang="en-GB" sz="2800" dirty="0">
                <a:solidFill>
                  <a:srgbClr val="7030A0"/>
                </a:solidFill>
              </a:rPr>
              <a:t>Just – Unjust</a:t>
            </a:r>
          </a:p>
          <a:p>
            <a:pPr fontAlgn="auto">
              <a:spcAft>
                <a:spcPts val="0"/>
              </a:spcAft>
              <a:defRPr/>
            </a:pPr>
            <a:r>
              <a:rPr lang="en-GB" sz="2800" dirty="0">
                <a:solidFill>
                  <a:srgbClr val="7030A0"/>
                </a:solidFill>
              </a:rPr>
              <a:t>Ethical – Unethical</a:t>
            </a:r>
          </a:p>
          <a:p>
            <a:pPr fontAlgn="auto">
              <a:spcAft>
                <a:spcPts val="0"/>
              </a:spcAft>
              <a:defRPr/>
            </a:pPr>
            <a:r>
              <a:rPr lang="en-GB" sz="2800" dirty="0">
                <a:solidFill>
                  <a:srgbClr val="7030A0"/>
                </a:solidFill>
              </a:rPr>
              <a:t>Moral – Immoral</a:t>
            </a:r>
          </a:p>
          <a:p>
            <a:pPr fontAlgn="auto">
              <a:spcAft>
                <a:spcPts val="0"/>
              </a:spcAft>
              <a:defRPr/>
            </a:pPr>
            <a:r>
              <a:rPr lang="en-GB" sz="2800" dirty="0">
                <a:solidFill>
                  <a:srgbClr val="7030A0"/>
                </a:solidFill>
              </a:rPr>
              <a:t>How might these apply to Science? </a:t>
            </a:r>
          </a:p>
          <a:p>
            <a:pPr fontAlgn="auto">
              <a:spcAft>
                <a:spcPts val="0"/>
              </a:spcAft>
              <a:defRPr/>
            </a:pPr>
            <a:r>
              <a:rPr lang="en-GB" sz="2800" dirty="0">
                <a:solidFill>
                  <a:srgbClr val="7030A0"/>
                </a:solidFill>
              </a:rPr>
              <a:t>(2 minute discussion in pairs)</a:t>
            </a:r>
          </a:p>
          <a:p>
            <a:pPr fontAlgn="auto">
              <a:spcAft>
                <a:spcPts val="0"/>
              </a:spcAft>
              <a:defRPr/>
            </a:pPr>
            <a:endParaRPr lang="en-GB" sz="2800" dirty="0"/>
          </a:p>
        </p:txBody>
      </p:sp>
      <p:pic>
        <p:nvPicPr>
          <p:cNvPr id="5123" name="Picture 3">
            <a:extLst>
              <a:ext uri="{FF2B5EF4-FFF2-40B4-BE49-F238E27FC236}">
                <a16:creationId xmlns:a16="http://schemas.microsoft.com/office/drawing/2014/main" id="{FD203CE1-6EFE-2E49-B7EA-81DBAA34D7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96293">
            <a:off x="2214563" y="3028950"/>
            <a:ext cx="1595437"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a:extLst>
              <a:ext uri="{FF2B5EF4-FFF2-40B4-BE49-F238E27FC236}">
                <a16:creationId xmlns:a16="http://schemas.microsoft.com/office/drawing/2014/main" id="{CF7E226C-3D1C-7146-9512-09819D567F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96293">
            <a:off x="8512175" y="3028950"/>
            <a:ext cx="1595438"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a:extLst>
              <a:ext uri="{FF2B5EF4-FFF2-40B4-BE49-F238E27FC236}">
                <a16:creationId xmlns:a16="http://schemas.microsoft.com/office/drawing/2014/main" id="{7D3DF16B-DCD2-9048-B6F9-B79E1F0FAA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96475" y="336550"/>
            <a:ext cx="1868488"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E8D8C9-9054-3546-857A-C8140EB27E9F}"/>
              </a:ext>
            </a:extLst>
          </p:cNvPr>
          <p:cNvSpPr>
            <a:spLocks noGrp="1"/>
          </p:cNvSpPr>
          <p:nvPr>
            <p:ph type="subTitle" idx="1"/>
          </p:nvPr>
        </p:nvSpPr>
        <p:spPr>
          <a:xfrm>
            <a:off x="1377950" y="1744663"/>
            <a:ext cx="9144000" cy="3094037"/>
          </a:xfrm>
        </p:spPr>
        <p:txBody>
          <a:bodyPr rtlCol="0">
            <a:normAutofit/>
          </a:bodyPr>
          <a:lstStyle/>
          <a:p>
            <a:pPr algn="l" fontAlgn="auto">
              <a:spcAft>
                <a:spcPts val="0"/>
              </a:spcAft>
              <a:defRPr/>
            </a:pPr>
            <a:r>
              <a:rPr lang="en-GB" sz="3200" b="1" u="sng" dirty="0">
                <a:solidFill>
                  <a:srgbClr val="7030A0"/>
                </a:solidFill>
              </a:rPr>
              <a:t>Ethical Science </a:t>
            </a:r>
            <a:r>
              <a:rPr lang="en-GB" sz="3200" dirty="0">
                <a:solidFill>
                  <a:srgbClr val="7030A0"/>
                </a:solidFill>
              </a:rPr>
              <a:t>– is it about… </a:t>
            </a:r>
          </a:p>
          <a:p>
            <a:pPr marL="457200" indent="-457200" algn="l" fontAlgn="auto">
              <a:spcAft>
                <a:spcPts val="0"/>
              </a:spcAft>
              <a:buFont typeface="Arial" panose="020B0604020202020204" pitchFamily="34" charset="0"/>
              <a:buChar char="•"/>
              <a:defRPr/>
            </a:pPr>
            <a:r>
              <a:rPr lang="en-GB" sz="3200" dirty="0">
                <a:solidFill>
                  <a:srgbClr val="7030A0"/>
                </a:solidFill>
              </a:rPr>
              <a:t>the person and what they think?</a:t>
            </a:r>
          </a:p>
          <a:p>
            <a:pPr marL="457200" indent="-457200" algn="l" fontAlgn="auto">
              <a:spcAft>
                <a:spcPts val="0"/>
              </a:spcAft>
              <a:buFont typeface="Arial" panose="020B0604020202020204" pitchFamily="34" charset="0"/>
              <a:buChar char="•"/>
              <a:defRPr/>
            </a:pPr>
            <a:r>
              <a:rPr lang="en-GB" sz="3200" dirty="0">
                <a:solidFill>
                  <a:srgbClr val="7030A0"/>
                </a:solidFill>
              </a:rPr>
              <a:t>the organisation they work for?</a:t>
            </a:r>
          </a:p>
          <a:p>
            <a:pPr marL="457200" indent="-457200" algn="l" fontAlgn="auto">
              <a:spcAft>
                <a:spcPts val="0"/>
              </a:spcAft>
              <a:buFont typeface="Arial" panose="020B0604020202020204" pitchFamily="34" charset="0"/>
              <a:buChar char="•"/>
              <a:defRPr/>
            </a:pPr>
            <a:r>
              <a:rPr lang="en-GB" sz="3200" dirty="0">
                <a:solidFill>
                  <a:srgbClr val="7030A0"/>
                </a:solidFill>
              </a:rPr>
              <a:t>what they actually do?</a:t>
            </a:r>
          </a:p>
          <a:p>
            <a:pPr marL="457200" indent="-457200" algn="l" fontAlgn="auto">
              <a:spcAft>
                <a:spcPts val="0"/>
              </a:spcAft>
              <a:buFont typeface="Arial" panose="020B0604020202020204" pitchFamily="34" charset="0"/>
              <a:buChar char="•"/>
              <a:defRPr/>
            </a:pPr>
            <a:r>
              <a:rPr lang="en-GB" sz="3200" dirty="0">
                <a:solidFill>
                  <a:srgbClr val="7030A0"/>
                </a:solidFill>
              </a:rPr>
              <a:t>the results of what they do?</a:t>
            </a:r>
          </a:p>
        </p:txBody>
      </p:sp>
      <p:pic>
        <p:nvPicPr>
          <p:cNvPr id="4" name="Picture 3">
            <a:extLst>
              <a:ext uri="{FF2B5EF4-FFF2-40B4-BE49-F238E27FC236}">
                <a16:creationId xmlns:a16="http://schemas.microsoft.com/office/drawing/2014/main" id="{63ABCA26-2194-264C-9647-3C3C7197B4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5100" y="1798638"/>
            <a:ext cx="1017588"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385379-C407-7149-A018-E2EA360D11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28163" y="4660900"/>
            <a:ext cx="1446212"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14D9A47A-9BD9-D44F-8438-B356976557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86175" y="4921250"/>
            <a:ext cx="1389063"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84F8DE1-541C-974E-B57B-B6ABD71CE4C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00675" y="4946650"/>
            <a:ext cx="349567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2A330FD4-24C5-0142-927D-7C9EF32F992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463088" y="2195513"/>
            <a:ext cx="1447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1582CA0-D724-0049-A538-16E4A8C9B48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017000" y="2898775"/>
            <a:ext cx="2265363"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F11F24E8-BC08-0D46-A48A-2D04FC630D7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2750" y="4921250"/>
            <a:ext cx="294957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2">
            <a:extLst>
              <a:ext uri="{FF2B5EF4-FFF2-40B4-BE49-F238E27FC236}">
                <a16:creationId xmlns:a16="http://schemas.microsoft.com/office/drawing/2014/main" id="{328AD70B-0163-6144-8ABD-F0CAE789311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939338" y="282575"/>
            <a:ext cx="1868487"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CE8AE08-03C5-B44E-B1C0-36847E78C9AF}"/>
              </a:ext>
            </a:extLst>
          </p:cNvPr>
          <p:cNvSpPr>
            <a:spLocks noGrp="1"/>
          </p:cNvSpPr>
          <p:nvPr>
            <p:ph type="subTitle" idx="1"/>
          </p:nvPr>
        </p:nvSpPr>
        <p:spPr>
          <a:xfrm>
            <a:off x="1524000" y="1778000"/>
            <a:ext cx="9144000" cy="4905375"/>
          </a:xfrm>
        </p:spPr>
        <p:txBody>
          <a:bodyPr rtlCol="0">
            <a:normAutofit fontScale="92500" lnSpcReduction="20000"/>
          </a:bodyPr>
          <a:lstStyle/>
          <a:p>
            <a:pPr algn="l" fontAlgn="auto">
              <a:spcAft>
                <a:spcPts val="0"/>
              </a:spcAft>
              <a:defRPr/>
            </a:pPr>
            <a:r>
              <a:rPr lang="en-GB" sz="3200" dirty="0">
                <a:solidFill>
                  <a:srgbClr val="7030A0"/>
                </a:solidFill>
              </a:rPr>
              <a:t>Start of 20</a:t>
            </a:r>
            <a:r>
              <a:rPr lang="en-GB" sz="3200" baseline="30000" dirty="0">
                <a:solidFill>
                  <a:srgbClr val="7030A0"/>
                </a:solidFill>
              </a:rPr>
              <a:t>th</a:t>
            </a:r>
            <a:r>
              <a:rPr lang="en-GB" sz="3200" dirty="0">
                <a:solidFill>
                  <a:srgbClr val="7030A0"/>
                </a:solidFill>
              </a:rPr>
              <a:t> century – life expectancy globally – </a:t>
            </a:r>
          </a:p>
          <a:p>
            <a:pPr algn="l" fontAlgn="auto">
              <a:spcAft>
                <a:spcPts val="0"/>
              </a:spcAft>
              <a:defRPr/>
            </a:pPr>
            <a:r>
              <a:rPr lang="en-GB" sz="3200" dirty="0">
                <a:solidFill>
                  <a:srgbClr val="7030A0"/>
                </a:solidFill>
              </a:rPr>
              <a:t>less than 40 years of age. </a:t>
            </a:r>
          </a:p>
          <a:p>
            <a:pPr algn="l" fontAlgn="auto">
              <a:spcAft>
                <a:spcPts val="0"/>
              </a:spcAft>
              <a:defRPr/>
            </a:pPr>
            <a:r>
              <a:rPr lang="en-GB" sz="3200" dirty="0">
                <a:solidFill>
                  <a:srgbClr val="7030A0"/>
                </a:solidFill>
              </a:rPr>
              <a:t>Now the world average is 70… Why?</a:t>
            </a:r>
          </a:p>
          <a:p>
            <a:pPr algn="l" fontAlgn="auto">
              <a:spcAft>
                <a:spcPts val="0"/>
              </a:spcAft>
              <a:defRPr/>
            </a:pPr>
            <a:endParaRPr lang="en-GB" sz="3200" dirty="0">
              <a:solidFill>
                <a:srgbClr val="7030A0"/>
              </a:solidFill>
            </a:endParaRPr>
          </a:p>
          <a:p>
            <a:pPr algn="l" fontAlgn="auto">
              <a:spcAft>
                <a:spcPts val="0"/>
              </a:spcAft>
              <a:defRPr/>
            </a:pPr>
            <a:r>
              <a:rPr lang="en-GB" sz="3200" dirty="0">
                <a:solidFill>
                  <a:srgbClr val="7030A0"/>
                </a:solidFill>
              </a:rPr>
              <a:t>Improved…</a:t>
            </a:r>
          </a:p>
          <a:p>
            <a:pPr marL="457200" indent="-457200" algn="l" fontAlgn="auto">
              <a:spcAft>
                <a:spcPts val="0"/>
              </a:spcAft>
              <a:buFont typeface="Arial" panose="020B0604020202020204" pitchFamily="34" charset="0"/>
              <a:buChar char="•"/>
              <a:defRPr/>
            </a:pPr>
            <a:r>
              <a:rPr lang="en-GB" sz="3200" b="1" dirty="0">
                <a:solidFill>
                  <a:srgbClr val="7030A0"/>
                </a:solidFill>
              </a:rPr>
              <a:t>sanitation</a:t>
            </a:r>
            <a:r>
              <a:rPr lang="en-GB" sz="3200" dirty="0">
                <a:solidFill>
                  <a:srgbClr val="7030A0"/>
                </a:solidFill>
              </a:rPr>
              <a:t> – construction of sewers, treatment of drinking water </a:t>
            </a:r>
          </a:p>
          <a:p>
            <a:pPr marL="457200" indent="-457200" algn="l" fontAlgn="auto">
              <a:spcAft>
                <a:spcPts val="0"/>
              </a:spcAft>
              <a:buFont typeface="Arial" panose="020B0604020202020204" pitchFamily="34" charset="0"/>
              <a:buChar char="•"/>
              <a:defRPr/>
            </a:pPr>
            <a:r>
              <a:rPr lang="en-GB" sz="3200" b="1" dirty="0">
                <a:solidFill>
                  <a:srgbClr val="7030A0"/>
                </a:solidFill>
              </a:rPr>
              <a:t>housing</a:t>
            </a:r>
            <a:r>
              <a:rPr lang="en-GB" sz="3200" dirty="0">
                <a:solidFill>
                  <a:srgbClr val="7030A0"/>
                </a:solidFill>
              </a:rPr>
              <a:t> – to reduce overcrowding, damp and poor ventilation </a:t>
            </a:r>
          </a:p>
          <a:p>
            <a:pPr marL="457200" indent="-457200" algn="l" fontAlgn="auto">
              <a:spcAft>
                <a:spcPts val="0"/>
              </a:spcAft>
              <a:buFont typeface="Arial" panose="020B0604020202020204" pitchFamily="34" charset="0"/>
              <a:buChar char="•"/>
              <a:defRPr/>
            </a:pPr>
            <a:r>
              <a:rPr lang="en-GB" sz="3200" b="1" dirty="0">
                <a:solidFill>
                  <a:srgbClr val="7030A0"/>
                </a:solidFill>
              </a:rPr>
              <a:t>diet</a:t>
            </a:r>
            <a:r>
              <a:rPr lang="en-GB" sz="3200" dirty="0">
                <a:solidFill>
                  <a:srgbClr val="7030A0"/>
                </a:solidFill>
              </a:rPr>
              <a:t> – fresher food, pasteurisation of milk, food preservation (e.g. canning)</a:t>
            </a:r>
          </a:p>
        </p:txBody>
      </p:sp>
      <p:pic>
        <p:nvPicPr>
          <p:cNvPr id="7171" name="Picture 3">
            <a:extLst>
              <a:ext uri="{FF2B5EF4-FFF2-40B4-BE49-F238E27FC236}">
                <a16:creationId xmlns:a16="http://schemas.microsoft.com/office/drawing/2014/main" id="{C1C6B4CC-E4AA-1641-B6B6-C4229489FD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96475" y="336550"/>
            <a:ext cx="1868488"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2CFA38-E70F-274F-B162-3428D30C10D2}"/>
              </a:ext>
            </a:extLst>
          </p:cNvPr>
          <p:cNvSpPr>
            <a:spLocks noGrp="1"/>
          </p:cNvSpPr>
          <p:nvPr>
            <p:ph idx="1"/>
          </p:nvPr>
        </p:nvSpPr>
        <p:spPr/>
        <p:txBody>
          <a:bodyPr rtlCol="0">
            <a:normAutofit lnSpcReduction="10000"/>
          </a:bodyPr>
          <a:lstStyle/>
          <a:p>
            <a:pPr marL="0" indent="0" fontAlgn="auto">
              <a:spcAft>
                <a:spcPts val="0"/>
              </a:spcAft>
              <a:buFont typeface="Arial" panose="020B0604020202020204" pitchFamily="34" charset="0"/>
              <a:buNone/>
              <a:defRPr/>
            </a:pPr>
            <a:r>
              <a:rPr lang="en-GB" dirty="0">
                <a:solidFill>
                  <a:srgbClr val="7030A0"/>
                </a:solidFill>
              </a:rPr>
              <a:t>Tackling poverty has been most effective.</a:t>
            </a:r>
          </a:p>
          <a:p>
            <a:pPr marL="0" indent="0" fontAlgn="auto">
              <a:spcAft>
                <a:spcPts val="0"/>
              </a:spcAft>
              <a:buFont typeface="Arial" panose="020B0604020202020204" pitchFamily="34" charset="0"/>
              <a:buNone/>
              <a:defRPr/>
            </a:pPr>
            <a:endParaRPr lang="en-GB" dirty="0">
              <a:solidFill>
                <a:srgbClr val="7030A0"/>
              </a:solidFill>
            </a:endParaRPr>
          </a:p>
          <a:p>
            <a:pPr marL="0" indent="0" fontAlgn="auto">
              <a:spcAft>
                <a:spcPts val="0"/>
              </a:spcAft>
              <a:buFont typeface="Arial" panose="020B0604020202020204" pitchFamily="34" charset="0"/>
              <a:buNone/>
              <a:defRPr/>
            </a:pPr>
            <a:r>
              <a:rPr lang="en-GB" dirty="0">
                <a:solidFill>
                  <a:srgbClr val="7030A0"/>
                </a:solidFill>
              </a:rPr>
              <a:t>Curing diseases with antibiotics and vaccines has only made a small contribution.</a:t>
            </a:r>
          </a:p>
          <a:p>
            <a:pPr marL="0" indent="0" fontAlgn="auto">
              <a:spcAft>
                <a:spcPts val="0"/>
              </a:spcAft>
              <a:buFont typeface="Arial" panose="020B0604020202020204" pitchFamily="34" charset="0"/>
              <a:buNone/>
              <a:defRPr/>
            </a:pPr>
            <a:endParaRPr lang="en-GB" dirty="0">
              <a:solidFill>
                <a:srgbClr val="7030A0"/>
              </a:solidFill>
            </a:endParaRPr>
          </a:p>
          <a:p>
            <a:pPr marL="0" indent="0" fontAlgn="auto">
              <a:spcAft>
                <a:spcPts val="0"/>
              </a:spcAft>
              <a:buFont typeface="Arial" panose="020B0604020202020204" pitchFamily="34" charset="0"/>
              <a:buNone/>
              <a:defRPr/>
            </a:pPr>
            <a:r>
              <a:rPr lang="en-GB" dirty="0">
                <a:solidFill>
                  <a:srgbClr val="7030A0"/>
                </a:solidFill>
              </a:rPr>
              <a:t>Cures found in 20</a:t>
            </a:r>
            <a:r>
              <a:rPr lang="en-GB" baseline="30000" dirty="0">
                <a:solidFill>
                  <a:srgbClr val="7030A0"/>
                </a:solidFill>
              </a:rPr>
              <a:t>th</a:t>
            </a:r>
            <a:r>
              <a:rPr lang="en-GB" dirty="0">
                <a:solidFill>
                  <a:srgbClr val="7030A0"/>
                </a:solidFill>
              </a:rPr>
              <a:t> Century include:</a:t>
            </a:r>
          </a:p>
          <a:p>
            <a:pPr marL="0" indent="0" fontAlgn="auto">
              <a:spcAft>
                <a:spcPts val="0"/>
              </a:spcAft>
              <a:buFont typeface="Arial" panose="020B0604020202020204" pitchFamily="34" charset="0"/>
              <a:buNone/>
              <a:defRPr/>
            </a:pPr>
            <a:r>
              <a:rPr lang="en-GB" dirty="0">
                <a:solidFill>
                  <a:srgbClr val="7030A0"/>
                </a:solidFill>
              </a:rPr>
              <a:t>	Malaria			Measles</a:t>
            </a:r>
          </a:p>
          <a:p>
            <a:pPr marL="0" indent="0" fontAlgn="auto">
              <a:spcAft>
                <a:spcPts val="0"/>
              </a:spcAft>
              <a:buFont typeface="Arial" panose="020B0604020202020204" pitchFamily="34" charset="0"/>
              <a:buNone/>
              <a:defRPr/>
            </a:pPr>
            <a:r>
              <a:rPr lang="en-GB" dirty="0">
                <a:solidFill>
                  <a:srgbClr val="7030A0"/>
                </a:solidFill>
              </a:rPr>
              <a:t>	Whooping Cough 		Tetanus</a:t>
            </a:r>
          </a:p>
          <a:p>
            <a:pPr marL="0" indent="0" fontAlgn="auto">
              <a:spcAft>
                <a:spcPts val="0"/>
              </a:spcAft>
              <a:buFont typeface="Arial" panose="020B0604020202020204" pitchFamily="34" charset="0"/>
              <a:buNone/>
              <a:defRPr/>
            </a:pPr>
            <a:r>
              <a:rPr lang="en-GB" dirty="0">
                <a:solidFill>
                  <a:srgbClr val="7030A0"/>
                </a:solidFill>
              </a:rPr>
              <a:t>	Rabies			Polio</a:t>
            </a:r>
          </a:p>
        </p:txBody>
      </p:sp>
      <p:pic>
        <p:nvPicPr>
          <p:cNvPr id="8195" name="Picture 3">
            <a:extLst>
              <a:ext uri="{FF2B5EF4-FFF2-40B4-BE49-F238E27FC236}">
                <a16:creationId xmlns:a16="http://schemas.microsoft.com/office/drawing/2014/main" id="{15D995C2-0EAA-954D-82C7-3F3370AFAE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96475" y="336550"/>
            <a:ext cx="1868488"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BA5B4CD-62AA-0E45-AD2B-03727C7459A7}"/>
              </a:ext>
            </a:extLst>
          </p:cNvPr>
          <p:cNvSpPr>
            <a:spLocks noGrp="1"/>
          </p:cNvSpPr>
          <p:nvPr>
            <p:ph type="subTitle" idx="1"/>
          </p:nvPr>
        </p:nvSpPr>
        <p:spPr>
          <a:xfrm>
            <a:off x="1524000" y="2163763"/>
            <a:ext cx="9144000" cy="3516312"/>
          </a:xfrm>
        </p:spPr>
        <p:txBody>
          <a:bodyPr rtlCol="0">
            <a:normAutofit fontScale="70000" lnSpcReduction="20000"/>
          </a:bodyPr>
          <a:lstStyle/>
          <a:p>
            <a:pPr algn="l" fontAlgn="auto">
              <a:spcAft>
                <a:spcPts val="0"/>
              </a:spcAft>
              <a:defRPr/>
            </a:pPr>
            <a:r>
              <a:rPr lang="en-GB" sz="4600" b="1" u="sng" dirty="0">
                <a:solidFill>
                  <a:srgbClr val="7030A0"/>
                </a:solidFill>
              </a:rPr>
              <a:t>Ethical Science </a:t>
            </a:r>
            <a:r>
              <a:rPr lang="en-GB" sz="4600" dirty="0">
                <a:solidFill>
                  <a:srgbClr val="7030A0"/>
                </a:solidFill>
              </a:rPr>
              <a:t>– think about </a:t>
            </a:r>
          </a:p>
          <a:p>
            <a:pPr marL="457200" indent="-457200" algn="l" fontAlgn="auto">
              <a:spcAft>
                <a:spcPts val="0"/>
              </a:spcAft>
              <a:buFont typeface="Arial" panose="020B0604020202020204" pitchFamily="34" charset="0"/>
              <a:buChar char="•"/>
              <a:defRPr/>
            </a:pPr>
            <a:r>
              <a:rPr lang="en-GB" sz="4600" dirty="0">
                <a:solidFill>
                  <a:srgbClr val="7030A0"/>
                </a:solidFill>
              </a:rPr>
              <a:t>the person, the organisation, actions, results</a:t>
            </a:r>
          </a:p>
          <a:p>
            <a:pPr marL="457200" indent="-457200" algn="l" fontAlgn="auto">
              <a:spcAft>
                <a:spcPts val="0"/>
              </a:spcAft>
              <a:buFont typeface="Arial" panose="020B0604020202020204" pitchFamily="34" charset="0"/>
              <a:buChar char="•"/>
              <a:defRPr/>
            </a:pPr>
            <a:endParaRPr lang="en-GB" sz="3200" dirty="0"/>
          </a:p>
          <a:p>
            <a:pPr marL="457200" indent="-457200" algn="l" fontAlgn="auto">
              <a:spcAft>
                <a:spcPts val="0"/>
              </a:spcAft>
              <a:buFont typeface="Arial" panose="020B0604020202020204" pitchFamily="34" charset="0"/>
              <a:buChar char="•"/>
              <a:defRPr/>
            </a:pPr>
            <a:endParaRPr lang="en-GB" sz="3200" dirty="0"/>
          </a:p>
          <a:p>
            <a:pPr algn="l" fontAlgn="auto">
              <a:spcAft>
                <a:spcPts val="0"/>
              </a:spcAft>
              <a:defRPr/>
            </a:pPr>
            <a:endParaRPr lang="en-GB" sz="3200" dirty="0">
              <a:solidFill>
                <a:srgbClr val="7030A0"/>
              </a:solidFill>
            </a:endParaRPr>
          </a:p>
          <a:p>
            <a:pPr algn="l" fontAlgn="auto">
              <a:spcAft>
                <a:spcPts val="0"/>
              </a:spcAft>
              <a:defRPr/>
            </a:pPr>
            <a:endParaRPr lang="en-GB" sz="3200" dirty="0">
              <a:solidFill>
                <a:srgbClr val="7030A0"/>
              </a:solidFill>
            </a:endParaRPr>
          </a:p>
          <a:p>
            <a:pPr algn="l" fontAlgn="auto">
              <a:spcAft>
                <a:spcPts val="0"/>
              </a:spcAft>
              <a:defRPr/>
            </a:pPr>
            <a:r>
              <a:rPr lang="en-GB" sz="4600" dirty="0">
                <a:solidFill>
                  <a:srgbClr val="7030A0"/>
                </a:solidFill>
              </a:rPr>
              <a:t>Is it always ethical to fund more medical research?</a:t>
            </a:r>
          </a:p>
          <a:p>
            <a:pPr algn="l" fontAlgn="auto">
              <a:spcAft>
                <a:spcPts val="0"/>
              </a:spcAft>
              <a:defRPr/>
            </a:pPr>
            <a:r>
              <a:rPr lang="en-GB" sz="4600" dirty="0">
                <a:solidFill>
                  <a:srgbClr val="7030A0"/>
                </a:solidFill>
              </a:rPr>
              <a:t>(2 minute discussion in pairs)</a:t>
            </a:r>
          </a:p>
          <a:p>
            <a:pPr algn="l" fontAlgn="auto">
              <a:spcAft>
                <a:spcPts val="0"/>
              </a:spcAft>
              <a:defRPr/>
            </a:pPr>
            <a:endParaRPr lang="en-GB" sz="3200" dirty="0">
              <a:solidFill>
                <a:srgbClr val="7030A0"/>
              </a:solidFill>
            </a:endParaRPr>
          </a:p>
        </p:txBody>
      </p:sp>
      <p:pic>
        <p:nvPicPr>
          <p:cNvPr id="4" name="Picture 3">
            <a:extLst>
              <a:ext uri="{FF2B5EF4-FFF2-40B4-BE49-F238E27FC236}">
                <a16:creationId xmlns:a16="http://schemas.microsoft.com/office/drawing/2014/main" id="{6FB3509C-BDD5-6646-8031-5D71A73A656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84400" y="3194050"/>
            <a:ext cx="608013"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BD189CA5-6ECC-AB40-A95D-876DDA8C53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94400" y="3155950"/>
            <a:ext cx="946150"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5B10CD04-AE6C-2847-881C-008D55D5D1D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88263" y="3068638"/>
            <a:ext cx="1085850"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B761B04-8956-234F-BAA6-FE2DCEE613D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68725" y="3417888"/>
            <a:ext cx="14509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a:extLst>
              <a:ext uri="{FF2B5EF4-FFF2-40B4-BE49-F238E27FC236}">
                <a16:creationId xmlns:a16="http://schemas.microsoft.com/office/drawing/2014/main" id="{936254C7-231F-CE45-A662-2775B1E025E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896475" y="336550"/>
            <a:ext cx="1868488"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57F2C74-6506-A542-BA4B-B40505E70A66}"/>
              </a:ext>
            </a:extLst>
          </p:cNvPr>
          <p:cNvSpPr>
            <a:spLocks noGrp="1"/>
          </p:cNvSpPr>
          <p:nvPr>
            <p:ph type="subTitle" idx="1"/>
          </p:nvPr>
        </p:nvSpPr>
        <p:spPr>
          <a:xfrm>
            <a:off x="1524000" y="2163763"/>
            <a:ext cx="9144000" cy="3786187"/>
          </a:xfrm>
        </p:spPr>
        <p:txBody>
          <a:bodyPr rtlCol="0">
            <a:normAutofit fontScale="77500" lnSpcReduction="20000"/>
          </a:bodyPr>
          <a:lstStyle/>
          <a:p>
            <a:pPr algn="l" fontAlgn="auto">
              <a:spcAft>
                <a:spcPts val="0"/>
              </a:spcAft>
              <a:defRPr/>
            </a:pPr>
            <a:r>
              <a:rPr lang="en-GB" sz="3200" b="1" u="sng" dirty="0">
                <a:solidFill>
                  <a:srgbClr val="7030A0"/>
                </a:solidFill>
              </a:rPr>
              <a:t>Ethical Science</a:t>
            </a:r>
            <a:r>
              <a:rPr lang="en-GB" sz="3200" dirty="0">
                <a:solidFill>
                  <a:srgbClr val="7030A0"/>
                </a:solidFill>
              </a:rPr>
              <a:t> – Is it always ethical to fund more medical research?</a:t>
            </a:r>
          </a:p>
          <a:p>
            <a:pPr algn="l" fontAlgn="auto">
              <a:spcAft>
                <a:spcPts val="0"/>
              </a:spcAft>
              <a:defRPr/>
            </a:pPr>
            <a:r>
              <a:rPr lang="en-GB" sz="3200" i="1" dirty="0">
                <a:solidFill>
                  <a:srgbClr val="7030A0"/>
                </a:solidFill>
              </a:rPr>
              <a:t>What if </a:t>
            </a:r>
            <a:r>
              <a:rPr lang="en-GB" sz="3200" dirty="0">
                <a:solidFill>
                  <a:srgbClr val="7030A0"/>
                </a:solidFill>
              </a:rPr>
              <a:t>the person/organisation just</a:t>
            </a:r>
          </a:p>
          <a:p>
            <a:pPr algn="l" fontAlgn="auto">
              <a:spcAft>
                <a:spcPts val="0"/>
              </a:spcAft>
              <a:defRPr/>
            </a:pPr>
            <a:r>
              <a:rPr lang="en-GB" sz="3200" dirty="0">
                <a:solidFill>
                  <a:srgbClr val="7030A0"/>
                </a:solidFill>
              </a:rPr>
              <a:t>wants to make </a:t>
            </a:r>
            <a:r>
              <a:rPr lang="en-GB" sz="3200" u="sng" dirty="0">
                <a:solidFill>
                  <a:srgbClr val="7030A0"/>
                </a:solidFill>
              </a:rPr>
              <a:t>money</a:t>
            </a:r>
            <a:r>
              <a:rPr lang="en-GB" sz="3200" dirty="0">
                <a:solidFill>
                  <a:srgbClr val="7030A0"/>
                </a:solidFill>
              </a:rPr>
              <a:t> from it?</a:t>
            </a:r>
          </a:p>
          <a:p>
            <a:pPr algn="l" fontAlgn="auto">
              <a:spcAft>
                <a:spcPts val="0"/>
              </a:spcAft>
              <a:defRPr/>
            </a:pPr>
            <a:r>
              <a:rPr lang="en-GB" sz="3200" i="1" dirty="0">
                <a:solidFill>
                  <a:srgbClr val="7030A0"/>
                </a:solidFill>
              </a:rPr>
              <a:t>What if </a:t>
            </a:r>
            <a:r>
              <a:rPr lang="en-GB" sz="3200" dirty="0">
                <a:solidFill>
                  <a:srgbClr val="7030A0"/>
                </a:solidFill>
              </a:rPr>
              <a:t>they </a:t>
            </a:r>
            <a:r>
              <a:rPr lang="en-GB" sz="3200" u="sng" dirty="0">
                <a:solidFill>
                  <a:srgbClr val="7030A0"/>
                </a:solidFill>
              </a:rPr>
              <a:t>use animals </a:t>
            </a:r>
            <a:r>
              <a:rPr lang="en-GB" sz="3200" dirty="0">
                <a:solidFill>
                  <a:srgbClr val="7030A0"/>
                </a:solidFill>
              </a:rPr>
              <a:t>to test </a:t>
            </a:r>
          </a:p>
          <a:p>
            <a:pPr algn="l" fontAlgn="auto">
              <a:spcAft>
                <a:spcPts val="0"/>
              </a:spcAft>
              <a:defRPr/>
            </a:pPr>
            <a:r>
              <a:rPr lang="en-GB" sz="3200" dirty="0">
                <a:solidFill>
                  <a:srgbClr val="7030A0"/>
                </a:solidFill>
              </a:rPr>
              <a:t>their cures?</a:t>
            </a:r>
          </a:p>
          <a:p>
            <a:pPr algn="l" fontAlgn="auto">
              <a:spcAft>
                <a:spcPts val="0"/>
              </a:spcAft>
              <a:defRPr/>
            </a:pPr>
            <a:r>
              <a:rPr lang="en-GB" sz="3200" i="1" dirty="0">
                <a:solidFill>
                  <a:srgbClr val="7030A0"/>
                </a:solidFill>
              </a:rPr>
              <a:t>What if </a:t>
            </a:r>
            <a:r>
              <a:rPr lang="en-GB" sz="3200" dirty="0">
                <a:solidFill>
                  <a:srgbClr val="7030A0"/>
                </a:solidFill>
              </a:rPr>
              <a:t>the cures are only available </a:t>
            </a:r>
          </a:p>
          <a:p>
            <a:pPr algn="l" fontAlgn="auto">
              <a:spcAft>
                <a:spcPts val="0"/>
              </a:spcAft>
              <a:defRPr/>
            </a:pPr>
            <a:r>
              <a:rPr lang="en-GB" sz="3200" dirty="0">
                <a:solidFill>
                  <a:srgbClr val="7030A0"/>
                </a:solidFill>
              </a:rPr>
              <a:t>to </a:t>
            </a:r>
            <a:r>
              <a:rPr lang="en-GB" sz="3200" u="sng" dirty="0">
                <a:solidFill>
                  <a:srgbClr val="7030A0"/>
                </a:solidFill>
              </a:rPr>
              <a:t>people who can afford </a:t>
            </a:r>
            <a:r>
              <a:rPr lang="en-GB" sz="3200" dirty="0">
                <a:solidFill>
                  <a:srgbClr val="7030A0"/>
                </a:solidFill>
              </a:rPr>
              <a:t>them?</a:t>
            </a:r>
          </a:p>
          <a:p>
            <a:pPr algn="l" fontAlgn="auto">
              <a:spcAft>
                <a:spcPts val="0"/>
              </a:spcAft>
              <a:defRPr/>
            </a:pPr>
            <a:r>
              <a:rPr lang="en-GB" sz="3200" i="1" dirty="0">
                <a:solidFill>
                  <a:srgbClr val="7030A0"/>
                </a:solidFill>
              </a:rPr>
              <a:t>What if </a:t>
            </a:r>
            <a:r>
              <a:rPr lang="en-GB" sz="3200" dirty="0">
                <a:solidFill>
                  <a:srgbClr val="7030A0"/>
                </a:solidFill>
              </a:rPr>
              <a:t>more money is spent on keeping</a:t>
            </a:r>
          </a:p>
          <a:p>
            <a:pPr algn="l" fontAlgn="auto">
              <a:spcAft>
                <a:spcPts val="0"/>
              </a:spcAft>
              <a:defRPr/>
            </a:pPr>
            <a:r>
              <a:rPr lang="en-GB" sz="3200" dirty="0">
                <a:solidFill>
                  <a:srgbClr val="7030A0"/>
                </a:solidFill>
              </a:rPr>
              <a:t>people healthy? E.g. exercise or nutrition advice</a:t>
            </a:r>
          </a:p>
        </p:txBody>
      </p:sp>
      <p:pic>
        <p:nvPicPr>
          <p:cNvPr id="10243" name="Picture 3">
            <a:extLst>
              <a:ext uri="{FF2B5EF4-FFF2-40B4-BE49-F238E27FC236}">
                <a16:creationId xmlns:a16="http://schemas.microsoft.com/office/drawing/2014/main" id="{C7248D25-F061-5B4E-85AE-5CA6938980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35850" y="2728913"/>
            <a:ext cx="20605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a:extLst>
              <a:ext uri="{FF2B5EF4-FFF2-40B4-BE49-F238E27FC236}">
                <a16:creationId xmlns:a16="http://schemas.microsoft.com/office/drawing/2014/main" id="{9361708F-7131-5E42-8E5B-B8F32C4556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20275" y="2509838"/>
            <a:ext cx="1695450"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a:extLst>
              <a:ext uri="{FF2B5EF4-FFF2-40B4-BE49-F238E27FC236}">
                <a16:creationId xmlns:a16="http://schemas.microsoft.com/office/drawing/2014/main" id="{1EC53E83-BDD8-6648-BF9A-E5230A1F58B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86700" y="4473575"/>
            <a:ext cx="31051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a:extLst>
              <a:ext uri="{FF2B5EF4-FFF2-40B4-BE49-F238E27FC236}">
                <a16:creationId xmlns:a16="http://schemas.microsoft.com/office/drawing/2014/main" id="{E289AFF3-4A3E-F045-A370-1BB9FE047E3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896475" y="336550"/>
            <a:ext cx="1868488"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596</TotalTime>
  <Words>675</Words>
  <Application>Microsoft Macintosh PowerPoint</Application>
  <PresentationFormat>Widescreen</PresentationFormat>
  <Paragraphs>86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CLP license</cp:lastModifiedBy>
  <cp:revision>30</cp:revision>
  <dcterms:created xsi:type="dcterms:W3CDTF">2015-02-20T12:39:09Z</dcterms:created>
  <dcterms:modified xsi:type="dcterms:W3CDTF">2021-12-13T10:46:38Z</dcterms:modified>
</cp:coreProperties>
</file>