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1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9" r:id="rId15"/>
    <p:sldId id="268" r:id="rId16"/>
  </p:sldIdLst>
  <p:sldSz cx="12192000" cy="6858000"/>
  <p:notesSz cx="6858000" cy="9144000"/>
  <p:embeddedFontLst>
    <p:embeddedFont>
      <p:font typeface="Calibri" panose="020F0502020204030204" pitchFamily="3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24" roundtripDataSignature="AMtx7mgXVo99pdGs+ZENCzRYmSMETteR3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0"/>
  </p:normalViewPr>
  <p:slideViewPr>
    <p:cSldViewPr snapToGrid="0">
      <p:cViewPr varScale="1">
        <p:scale>
          <a:sx n="102" d="100"/>
          <a:sy n="102" d="100"/>
        </p:scale>
        <p:origin x="952" y="17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1.fntdata"/><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4.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customschemas.google.com/relationships/presentationmetadata" Target="metadata"/><Relationship Id="rId5" Type="http://schemas.openxmlformats.org/officeDocument/2006/relationships/slide" Target="slides/slide3.xml"/><Relationship Id="rId15" Type="http://schemas.openxmlformats.org/officeDocument/2006/relationships/slide" Target="slides/slide13.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225113790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https://pixabay.com/de/photos/aprikose-baum-3384306/</a:t>
            </a:r>
            <a:endParaRPr/>
          </a:p>
        </p:txBody>
      </p:sp>
      <p:sp>
        <p:nvSpPr>
          <p:cNvPr id="157" name="Google Shape;15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Important for students to look at the impact of meat consumption as a challenge of sustainable food production and consumption.</a:t>
            </a:r>
            <a:endParaRPr/>
          </a:p>
        </p:txBody>
      </p:sp>
      <p:sp>
        <p:nvSpPr>
          <p:cNvPr id="251" name="Google Shape;25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1" name="Google Shape;26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8" name="Google Shape;268;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764909bfee_0_1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6" name="Google Shape;276;g764909bfee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764909bfe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5" name="Google Shape;165;g764909bfee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764909bfee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g764909bfee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7" name="Google Shape;17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3" name="Google Shape;18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3" name="Google Shape;19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3" name="Google Shape;20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5" name="Google Shape;21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4" name="Google Shape;22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
        <p:cNvGrpSpPr/>
        <p:nvPr/>
      </p:nvGrpSpPr>
      <p:grpSpPr>
        <a:xfrm>
          <a:off x="0" y="0"/>
          <a:ext cx="0" cy="0"/>
          <a:chOff x="0" y="0"/>
          <a:chExt cx="0" cy="0"/>
        </a:xfrm>
      </p:grpSpPr>
      <p:sp>
        <p:nvSpPr>
          <p:cNvPr id="12" name="Google Shape;12;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 name="Google Shape;14;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6"/>
        <p:cNvGrpSpPr/>
        <p:nvPr/>
      </p:nvGrpSpPr>
      <p:grpSpPr>
        <a:xfrm>
          <a:off x="0" y="0"/>
          <a:ext cx="0" cy="0"/>
          <a:chOff x="0" y="0"/>
          <a:chExt cx="0" cy="0"/>
        </a:xfrm>
      </p:grpSpPr>
      <p:sp>
        <p:nvSpPr>
          <p:cNvPr id="87" name="Google Shape;87;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1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9" name="Google Shape;89;p1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 name="Google Shape;90;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3"/>
        <p:cNvGrpSpPr/>
        <p:nvPr/>
      </p:nvGrpSpPr>
      <p:grpSpPr>
        <a:xfrm>
          <a:off x="0" y="0"/>
          <a:ext cx="0" cy="0"/>
          <a:chOff x="0" y="0"/>
          <a:chExt cx="0" cy="0"/>
        </a:xfrm>
      </p:grpSpPr>
      <p:sp>
        <p:nvSpPr>
          <p:cNvPr id="94" name="Google Shape;94;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9"/>
        <p:cNvGrpSpPr/>
        <p:nvPr/>
      </p:nvGrpSpPr>
      <p:grpSpPr>
        <a:xfrm>
          <a:off x="0" y="0"/>
          <a:ext cx="0" cy="0"/>
          <a:chOff x="0" y="0"/>
          <a:chExt cx="0" cy="0"/>
        </a:xfrm>
      </p:grpSpPr>
      <p:sp>
        <p:nvSpPr>
          <p:cNvPr id="100" name="Google Shape;100;p2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2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02" name="Google Shape;102;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5"/>
        <p:cNvGrpSpPr/>
        <p:nvPr/>
      </p:nvGrpSpPr>
      <p:grpSpPr>
        <a:xfrm>
          <a:off x="0" y="0"/>
          <a:ext cx="0" cy="0"/>
          <a:chOff x="0" y="0"/>
          <a:chExt cx="0" cy="0"/>
        </a:xfrm>
      </p:grpSpPr>
      <p:sp>
        <p:nvSpPr>
          <p:cNvPr id="106" name="Google Shape;106;p2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2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08" name="Google Shape;108;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1"/>
        <p:cNvGrpSpPr/>
        <p:nvPr/>
      </p:nvGrpSpPr>
      <p:grpSpPr>
        <a:xfrm>
          <a:off x="0" y="0"/>
          <a:ext cx="0" cy="0"/>
          <a:chOff x="0" y="0"/>
          <a:chExt cx="0" cy="0"/>
        </a:xfrm>
      </p:grpSpPr>
      <p:sp>
        <p:nvSpPr>
          <p:cNvPr id="112" name="Google Shape;112;p2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2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4" name="Google Shape;114;p2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5" name="Google Shape;115;p2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6" name="Google Shape;116;p2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7" name="Google Shape;117;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0"/>
        <p:cNvGrpSpPr/>
        <p:nvPr/>
      </p:nvGrpSpPr>
      <p:grpSpPr>
        <a:xfrm>
          <a:off x="0" y="0"/>
          <a:ext cx="0" cy="0"/>
          <a:chOff x="0" y="0"/>
          <a:chExt cx="0" cy="0"/>
        </a:xfrm>
      </p:grpSpPr>
      <p:sp>
        <p:nvSpPr>
          <p:cNvPr id="121" name="Google Shape;121;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5"/>
        <p:cNvGrpSpPr/>
        <p:nvPr/>
      </p:nvGrpSpPr>
      <p:grpSpPr>
        <a:xfrm>
          <a:off x="0" y="0"/>
          <a:ext cx="0" cy="0"/>
          <a:chOff x="0" y="0"/>
          <a:chExt cx="0" cy="0"/>
        </a:xfrm>
      </p:grpSpPr>
      <p:sp>
        <p:nvSpPr>
          <p:cNvPr id="126" name="Google Shape;126;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9"/>
        <p:cNvGrpSpPr/>
        <p:nvPr/>
      </p:nvGrpSpPr>
      <p:grpSpPr>
        <a:xfrm>
          <a:off x="0" y="0"/>
          <a:ext cx="0" cy="0"/>
          <a:chOff x="0" y="0"/>
          <a:chExt cx="0" cy="0"/>
        </a:xfrm>
      </p:grpSpPr>
      <p:sp>
        <p:nvSpPr>
          <p:cNvPr id="130" name="Google Shape;130;p3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3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32" name="Google Shape;132;p3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3" name="Google Shape;133;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 name="Google Shape;134;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36"/>
        <p:cNvGrpSpPr/>
        <p:nvPr/>
      </p:nvGrpSpPr>
      <p:grpSpPr>
        <a:xfrm>
          <a:off x="0" y="0"/>
          <a:ext cx="0" cy="0"/>
          <a:chOff x="0" y="0"/>
          <a:chExt cx="0" cy="0"/>
        </a:xfrm>
      </p:grpSpPr>
      <p:sp>
        <p:nvSpPr>
          <p:cNvPr id="137" name="Google Shape;137;p3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p33"/>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39" name="Google Shape;139;p3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0" name="Google Shape;140;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3"/>
        <p:cNvGrpSpPr/>
        <p:nvPr/>
      </p:nvGrpSpPr>
      <p:grpSpPr>
        <a:xfrm>
          <a:off x="0" y="0"/>
          <a:ext cx="0" cy="0"/>
          <a:chOff x="0" y="0"/>
          <a:chExt cx="0" cy="0"/>
        </a:xfrm>
      </p:grpSpPr>
      <p:sp>
        <p:nvSpPr>
          <p:cNvPr id="144" name="Google Shape;144;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p3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6" name="Google Shape;146;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7" name="Google Shape;147;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 name="Google Shape;148;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9"/>
        <p:cNvGrpSpPr/>
        <p:nvPr/>
      </p:nvGrpSpPr>
      <p:grpSpPr>
        <a:xfrm>
          <a:off x="0" y="0"/>
          <a:ext cx="0" cy="0"/>
          <a:chOff x="0" y="0"/>
          <a:chExt cx="0" cy="0"/>
        </a:xfrm>
      </p:grpSpPr>
      <p:sp>
        <p:nvSpPr>
          <p:cNvPr id="150" name="Google Shape;150;p3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1" name="Google Shape;151;p3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2" name="Google Shape;15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3" name="Google Shape;15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4" name="Google Shape;15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1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4"/>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2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BB56A"/>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5BB56A"/>
        </a:solidFill>
        <a:effectLst/>
      </p:bgPr>
    </p:bg>
    <p:spTree>
      <p:nvGrpSpPr>
        <p:cNvPr id="1" name="Shape 80"/>
        <p:cNvGrpSpPr/>
        <p:nvPr/>
      </p:nvGrpSpPr>
      <p:grpSpPr>
        <a:xfrm>
          <a:off x="0" y="0"/>
          <a:ext cx="0" cy="0"/>
          <a:chOff x="0" y="0"/>
          <a:chExt cx="0" cy="0"/>
        </a:xfrm>
      </p:grpSpPr>
      <p:sp>
        <p:nvSpPr>
          <p:cNvPr id="81" name="Google Shape;81;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2" name="Google Shape;82;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 name="Google Shape;83;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4" name="Google Shape;84;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5" name="Google Shape;85;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rethinkfood.co.uk/futures/" TargetMode="Externa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hyperlink" Target="https://pixabay.com/photo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hyperlink" Target="https://commons.wikimedia.org/wiki/File:Trend_in_percentage_of_undernourished_"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Google Shape;159;p1"/>
          <p:cNvPicPr preferRelativeResize="0">
            <a:picLocks noGrp="1"/>
          </p:cNvPicPr>
          <p:nvPr>
            <p:ph type="body" idx="1"/>
          </p:nvPr>
        </p:nvPicPr>
        <p:blipFill rotWithShape="1">
          <a:blip r:embed="rId3">
            <a:alphaModFix/>
          </a:blip>
          <a:srcRect/>
          <a:stretch/>
        </p:blipFill>
        <p:spPr>
          <a:xfrm>
            <a:off x="0" y="-87625"/>
            <a:ext cx="12331201" cy="8112900"/>
          </a:xfrm>
          <a:prstGeom prst="rect">
            <a:avLst/>
          </a:prstGeom>
          <a:noFill/>
          <a:ln>
            <a:noFill/>
          </a:ln>
        </p:spPr>
      </p:pic>
      <p:sp>
        <p:nvSpPr>
          <p:cNvPr id="160" name="Google Shape;160;p1"/>
          <p:cNvSpPr txBox="1"/>
          <p:nvPr/>
        </p:nvSpPr>
        <p:spPr>
          <a:xfrm>
            <a:off x="804483" y="4267832"/>
            <a:ext cx="10439779" cy="1297115"/>
          </a:xfrm>
          <a:prstGeom prst="rect">
            <a:avLst/>
          </a:prstGeom>
          <a:noFill/>
          <a:ln>
            <a:noFill/>
          </a:ln>
        </p:spPr>
        <p:txBody>
          <a:bodyPr spcFirstLastPara="1" wrap="square" lIns="91425" tIns="45700" rIns="91425" bIns="45700" anchor="t" anchorCtr="0">
            <a:normAutofit fontScale="92500" lnSpcReduction="10000"/>
          </a:bodyPr>
          <a:lstStyle/>
          <a:p>
            <a:pPr marL="0" marR="0" lvl="0" indent="0" algn="l" rtl="0">
              <a:lnSpc>
                <a:spcPct val="80000"/>
              </a:lnSpc>
              <a:spcBef>
                <a:spcPts val="0"/>
              </a:spcBef>
              <a:spcAft>
                <a:spcPts val="0"/>
              </a:spcAft>
              <a:buClr>
                <a:schemeClr val="lt1"/>
              </a:buClr>
              <a:buSzPts val="5365"/>
              <a:buFont typeface="Calibri"/>
              <a:buNone/>
            </a:pPr>
            <a:r>
              <a:rPr lang="en-GB" sz="6000" b="1" i="0" u="none" strike="noStrike" cap="none">
                <a:solidFill>
                  <a:srgbClr val="FFFFFF"/>
                </a:solidFill>
                <a:latin typeface="Calibri"/>
                <a:ea typeface="Calibri"/>
                <a:cs typeface="Calibri"/>
                <a:sym typeface="Calibri"/>
              </a:rPr>
              <a:t>Sustainable Food production</a:t>
            </a:r>
            <a:br>
              <a:rPr lang="en-GB" sz="6000" b="0" i="0" u="none" strike="noStrike" cap="none">
                <a:solidFill>
                  <a:srgbClr val="000000"/>
                </a:solidFill>
                <a:latin typeface="Calibri"/>
                <a:ea typeface="Calibri"/>
                <a:cs typeface="Calibri"/>
                <a:sym typeface="Calibri"/>
              </a:rPr>
            </a:br>
            <a:endParaRPr sz="6000" b="0" i="0" u="none" strike="noStrike" cap="none">
              <a:solidFill>
                <a:srgbClr val="000000"/>
              </a:solidFill>
              <a:latin typeface="Calibri"/>
              <a:ea typeface="Calibri"/>
              <a:cs typeface="Calibri"/>
              <a:sym typeface="Calibri"/>
            </a:endParaRPr>
          </a:p>
          <a:p>
            <a:pPr marL="0" marR="0" lvl="0" indent="0" algn="l" rtl="0">
              <a:lnSpc>
                <a:spcPct val="80000"/>
              </a:lnSpc>
              <a:spcBef>
                <a:spcPts val="600"/>
              </a:spcBef>
              <a:spcAft>
                <a:spcPts val="0"/>
              </a:spcAft>
              <a:buClr>
                <a:schemeClr val="dk1"/>
              </a:buClr>
              <a:buSzPts val="3330"/>
              <a:buFont typeface="Calibri"/>
              <a:buNone/>
            </a:pPr>
            <a:endParaRPr sz="3330" b="0" i="0" u="none" strike="noStrike" cap="none">
              <a:solidFill>
                <a:srgbClr val="000000"/>
              </a:solidFill>
              <a:latin typeface="Calibri"/>
              <a:ea typeface="Calibri"/>
              <a:cs typeface="Calibri"/>
              <a:sym typeface="Calibri"/>
            </a:endParaRPr>
          </a:p>
        </p:txBody>
      </p:sp>
      <p:sp>
        <p:nvSpPr>
          <p:cNvPr id="161" name="Google Shape;161;p1"/>
          <p:cNvSpPr txBox="1"/>
          <p:nvPr/>
        </p:nvSpPr>
        <p:spPr>
          <a:xfrm>
            <a:off x="661913" y="4953227"/>
            <a:ext cx="4805691" cy="838831"/>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lt1"/>
              </a:buClr>
              <a:buSzPts val="2400"/>
              <a:buFont typeface="Arial"/>
              <a:buNone/>
            </a:pPr>
            <a:r>
              <a:rPr lang="en-GB" sz="3000" b="1" i="0" u="none" strike="noStrike" cap="none">
                <a:solidFill>
                  <a:schemeClr val="lt1"/>
                </a:solidFill>
                <a:latin typeface="Calibri"/>
                <a:ea typeface="Calibri"/>
                <a:cs typeface="Calibri"/>
                <a:sym typeface="Calibri"/>
              </a:rPr>
              <a:t>Lesson1/2</a:t>
            </a:r>
            <a:endParaRPr sz="3000" b="1" i="0" u="none" strike="noStrike" cap="none">
              <a:solidFill>
                <a:srgbClr val="000000"/>
              </a:solidFill>
              <a:latin typeface="Arial"/>
              <a:ea typeface="Arial"/>
              <a:cs typeface="Arial"/>
              <a:sym typeface="Arial"/>
            </a:endParaRPr>
          </a:p>
        </p:txBody>
      </p:sp>
      <p:sp>
        <p:nvSpPr>
          <p:cNvPr id="162" name="Google Shape;162;p1"/>
          <p:cNvSpPr/>
          <p:nvPr/>
        </p:nvSpPr>
        <p:spPr>
          <a:xfrm>
            <a:off x="3064758" y="7779053"/>
            <a:ext cx="6096000"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chemeClr val="lt1"/>
                </a:solidFill>
                <a:latin typeface="Calibri"/>
                <a:ea typeface="Calibri"/>
                <a:cs typeface="Calibri"/>
                <a:sym typeface="Calibri"/>
              </a:rPr>
              <a:t>https://pixabay.com/photos/apricot-tree-regenerative-agriculture-3384306/</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6" name="Google Shape;256;p9"/>
          <p:cNvSpPr/>
          <p:nvPr/>
        </p:nvSpPr>
        <p:spPr>
          <a:xfrm rot="400246">
            <a:off x="9455088" y="380865"/>
            <a:ext cx="2839471" cy="2639489"/>
          </a:xfrm>
          <a:prstGeom prst="star7">
            <a:avLst>
              <a:gd name="adj" fmla="val 34601"/>
              <a:gd name="hf" fmla="val 102572"/>
              <a:gd name="vf" fmla="val 105210"/>
            </a:avLst>
          </a:prstGeom>
          <a:solidFill>
            <a:srgbClr val="FFFF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Calibri"/>
                <a:ea typeface="Calibri"/>
                <a:cs typeface="Calibri"/>
                <a:sym typeface="Calibri"/>
              </a:rPr>
              <a:t>What is meant by the Anthropocene</a:t>
            </a:r>
            <a:endParaRPr sz="1400" b="0" i="0" u="none" strike="noStrike" cap="none">
              <a:solidFill>
                <a:srgbClr val="000000"/>
              </a:solidFill>
              <a:latin typeface="Arial"/>
              <a:ea typeface="Arial"/>
              <a:cs typeface="Arial"/>
              <a:sym typeface="Arial"/>
            </a:endParaRPr>
          </a:p>
        </p:txBody>
      </p:sp>
      <p:sp>
        <p:nvSpPr>
          <p:cNvPr id="257" name="Google Shape;257;p9"/>
          <p:cNvSpPr/>
          <p:nvPr/>
        </p:nvSpPr>
        <p:spPr>
          <a:xfrm rot="483294">
            <a:off x="8904705" y="2809659"/>
            <a:ext cx="3297129" cy="2893526"/>
          </a:xfrm>
          <a:prstGeom prst="star7">
            <a:avLst>
              <a:gd name="adj" fmla="val 34601"/>
              <a:gd name="hf" fmla="val 102572"/>
              <a:gd name="vf" fmla="val 105210"/>
            </a:avLst>
          </a:prstGeom>
          <a:solidFill>
            <a:srgbClr val="FFFF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Calibri"/>
                <a:ea typeface="Calibri"/>
                <a:cs typeface="Calibri"/>
                <a:sym typeface="Calibri"/>
              </a:rPr>
              <a:t> List as many health and environmental challenges associated with food  as you can. </a:t>
            </a:r>
            <a:endParaRPr sz="1400" b="0" i="0" u="none" strike="noStrike" cap="none">
              <a:solidFill>
                <a:srgbClr val="000000"/>
              </a:solidFill>
              <a:latin typeface="Arial"/>
              <a:ea typeface="Arial"/>
              <a:cs typeface="Arial"/>
              <a:sym typeface="Arial"/>
            </a:endParaRPr>
          </a:p>
        </p:txBody>
      </p:sp>
      <p:sp>
        <p:nvSpPr>
          <p:cNvPr id="258" name="Google Shape;258;p9"/>
          <p:cNvSpPr/>
          <p:nvPr/>
        </p:nvSpPr>
        <p:spPr>
          <a:xfrm>
            <a:off x="73024" y="161134"/>
            <a:ext cx="9763125" cy="914400"/>
          </a:xfrm>
          <a:prstGeom prst="rect">
            <a:avLst/>
          </a:prstGeom>
          <a:solidFill>
            <a:srgbClr val="01693F"/>
          </a:solidFill>
          <a:ln w="12700" cap="flat" cmpd="sng">
            <a:solidFill>
              <a:srgbClr val="0169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GB" sz="3600">
                <a:solidFill>
                  <a:schemeClr val="lt1"/>
                </a:solidFill>
                <a:latin typeface="Calibri"/>
                <a:ea typeface="Calibri"/>
                <a:cs typeface="Calibri"/>
                <a:sym typeface="Calibri"/>
              </a:rPr>
              <a:t>Challenge - </a:t>
            </a:r>
            <a:r>
              <a:rPr lang="en-GB" sz="3600" b="0" i="0" u="none" strike="noStrike" cap="none">
                <a:solidFill>
                  <a:schemeClr val="lt1"/>
                </a:solidFill>
                <a:latin typeface="Calibri"/>
                <a:ea typeface="Calibri"/>
                <a:cs typeface="Calibri"/>
                <a:sym typeface="Calibri"/>
              </a:rPr>
              <a:t>changing the way we eat and grow food.</a:t>
            </a:r>
            <a:endParaRPr sz="1400" b="0" i="0" u="none" strike="noStrike" cap="none">
              <a:solidFill>
                <a:srgbClr val="000000"/>
              </a:solidFill>
              <a:latin typeface="Arial"/>
              <a:ea typeface="Arial"/>
              <a:cs typeface="Arial"/>
              <a:sym typeface="Arial"/>
            </a:endParaRPr>
          </a:p>
        </p:txBody>
      </p:sp>
      <p:pic>
        <p:nvPicPr>
          <p:cNvPr id="2" name="Picture 1" descr="fruits-155616_64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61235"/>
            <a:ext cx="4738047" cy="3486907"/>
          </a:xfrm>
          <a:prstGeom prst="rect">
            <a:avLst/>
          </a:prstGeom>
        </p:spPr>
      </p:pic>
      <p:pic>
        <p:nvPicPr>
          <p:cNvPr id="3" name="Picture 2" descr="Screen Shot 2020-06-26 at 10.19.0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03317" y="2423313"/>
            <a:ext cx="4066423" cy="317874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10"/>
          <p:cNvSpPr txBox="1">
            <a:spLocks noGrp="1"/>
          </p:cNvSpPr>
          <p:nvPr>
            <p:ph type="title"/>
          </p:nvPr>
        </p:nvSpPr>
        <p:spPr>
          <a:xfrm>
            <a:off x="838200" y="365125"/>
            <a:ext cx="10515600" cy="1325563"/>
          </a:xfrm>
          <a:prstGeom prst="rect">
            <a:avLst/>
          </a:prstGeom>
          <a:solidFill>
            <a:srgbClr val="01693F"/>
          </a:solidFill>
          <a:ln w="9525" cap="flat" cmpd="sng">
            <a:solidFill>
              <a:srgbClr val="01693F"/>
            </a:solidFill>
            <a:prstDash val="solid"/>
            <a:round/>
            <a:headEnd type="none" w="sm" len="sm"/>
            <a:tailEnd type="none" w="sm" len="sm"/>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n-GB">
                <a:solidFill>
                  <a:schemeClr val="lt1"/>
                </a:solidFill>
              </a:rPr>
              <a:t> The challenge</a:t>
            </a:r>
            <a:endParaRPr/>
          </a:p>
        </p:txBody>
      </p:sp>
      <p:sp>
        <p:nvSpPr>
          <p:cNvPr id="264" name="Google Shape;264;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1800"/>
              <a:buNone/>
            </a:pPr>
            <a:r>
              <a:rPr lang="en-GB">
                <a:solidFill>
                  <a:srgbClr val="FFFFFF"/>
                </a:solidFill>
              </a:rPr>
              <a:t>Sustainable food production should provide</a:t>
            </a:r>
            <a:r>
              <a:rPr lang="en-GB"/>
              <a:t> </a:t>
            </a:r>
            <a:r>
              <a:rPr lang="en-GB">
                <a:solidFill>
                  <a:schemeClr val="accent2"/>
                </a:solidFill>
              </a:rPr>
              <a:t>enough food </a:t>
            </a:r>
            <a:r>
              <a:rPr lang="en-GB">
                <a:solidFill>
                  <a:srgbClr val="FFFFFF"/>
                </a:solidFill>
              </a:rPr>
              <a:t>for about</a:t>
            </a:r>
            <a:r>
              <a:rPr lang="en-GB"/>
              <a:t> </a:t>
            </a:r>
            <a:r>
              <a:rPr lang="en-GB">
                <a:solidFill>
                  <a:schemeClr val="accent2"/>
                </a:solidFill>
              </a:rPr>
              <a:t>10 billion people </a:t>
            </a:r>
            <a:r>
              <a:rPr lang="en-GB">
                <a:solidFill>
                  <a:srgbClr val="FFFFFF"/>
                </a:solidFill>
              </a:rPr>
              <a:t>should use no additional</a:t>
            </a:r>
            <a:r>
              <a:rPr lang="en-GB"/>
              <a:t> </a:t>
            </a:r>
            <a:r>
              <a:rPr lang="en-GB">
                <a:solidFill>
                  <a:schemeClr val="accent2"/>
                </a:solidFill>
              </a:rPr>
              <a:t>land</a:t>
            </a:r>
            <a:r>
              <a:rPr lang="en-GB">
                <a:solidFill>
                  <a:srgbClr val="FFFFFF"/>
                </a:solidFill>
              </a:rPr>
              <a:t>, safeguard existing </a:t>
            </a:r>
            <a:r>
              <a:rPr lang="en-GB">
                <a:solidFill>
                  <a:schemeClr val="accent2"/>
                </a:solidFill>
              </a:rPr>
              <a:t>biodiversity</a:t>
            </a:r>
            <a:r>
              <a:rPr lang="en-GB">
                <a:solidFill>
                  <a:srgbClr val="FFFFFF"/>
                </a:solidFill>
              </a:rPr>
              <a:t>, reduce consumptive </a:t>
            </a:r>
            <a:r>
              <a:rPr lang="en-GB">
                <a:solidFill>
                  <a:schemeClr val="accent2"/>
                </a:solidFill>
              </a:rPr>
              <a:t>water</a:t>
            </a:r>
            <a:r>
              <a:rPr lang="en-GB"/>
              <a:t> </a:t>
            </a:r>
            <a:r>
              <a:rPr lang="en-GB">
                <a:solidFill>
                  <a:srgbClr val="FFFFFF"/>
                </a:solidFill>
              </a:rPr>
              <a:t>use and manage water responsibly, substantially reduce </a:t>
            </a:r>
            <a:r>
              <a:rPr lang="en-GB">
                <a:solidFill>
                  <a:schemeClr val="accent2"/>
                </a:solidFill>
              </a:rPr>
              <a:t>nitrogen and phosphorus pollution</a:t>
            </a:r>
            <a:r>
              <a:rPr lang="en-GB">
                <a:solidFill>
                  <a:srgbClr val="FFFFFF"/>
                </a:solidFill>
              </a:rPr>
              <a:t>, produce zero</a:t>
            </a:r>
            <a:r>
              <a:rPr lang="en-GB"/>
              <a:t> </a:t>
            </a:r>
            <a:r>
              <a:rPr lang="en-GB">
                <a:solidFill>
                  <a:schemeClr val="accent2"/>
                </a:solidFill>
              </a:rPr>
              <a:t>carbon dioxide </a:t>
            </a:r>
            <a:r>
              <a:rPr lang="en-GB">
                <a:solidFill>
                  <a:srgbClr val="FFFFFF"/>
                </a:solidFill>
              </a:rPr>
              <a:t>emissions, and cause no further increase in other greenhouse gases such as </a:t>
            </a:r>
            <a:r>
              <a:rPr lang="en-GB">
                <a:solidFill>
                  <a:schemeClr val="accent2"/>
                </a:solidFill>
              </a:rPr>
              <a:t>methane and nitrous oxide</a:t>
            </a:r>
            <a:r>
              <a:rPr lang="en-GB">
                <a:solidFill>
                  <a:srgbClr val="FFFFFF"/>
                </a:solidFill>
              </a:rPr>
              <a:t>.</a:t>
            </a:r>
            <a:endParaRPr>
              <a:solidFill>
                <a:srgbClr val="FFFFFF"/>
              </a:solidFill>
            </a:endParaRPr>
          </a:p>
        </p:txBody>
      </p:sp>
      <p:sp>
        <p:nvSpPr>
          <p:cNvPr id="265" name="Google Shape;265;p10"/>
          <p:cNvSpPr/>
          <p:nvPr/>
        </p:nvSpPr>
        <p:spPr>
          <a:xfrm>
            <a:off x="4457699" y="4429125"/>
            <a:ext cx="3214689" cy="2063750"/>
          </a:xfrm>
          <a:prstGeom prst="star8">
            <a:avLst>
              <a:gd name="adj" fmla="val 3750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a:solidFill>
                  <a:schemeClr val="lt1"/>
                </a:solidFill>
                <a:latin typeface="Calibri"/>
                <a:ea typeface="Calibri"/>
                <a:cs typeface="Calibri"/>
                <a:sym typeface="Calibri"/>
              </a:rPr>
              <a:t>Give yourself 10 points for each one you got!</a:t>
            </a:r>
            <a:endParaRPr sz="1400" b="1"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11"/>
          <p:cNvSpPr txBox="1">
            <a:spLocks noGrp="1"/>
          </p:cNvSpPr>
          <p:nvPr>
            <p:ph type="body" idx="1"/>
          </p:nvPr>
        </p:nvSpPr>
        <p:spPr>
          <a:xfrm>
            <a:off x="1571811" y="3060017"/>
            <a:ext cx="6066118" cy="243854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en-GB" sz="2400" b="1">
                <a:solidFill>
                  <a:srgbClr val="FFFFFF"/>
                </a:solidFill>
              </a:rPr>
              <a:t>Identify one change which you could undertake to make your diet more sustainable.</a:t>
            </a:r>
            <a:endParaRPr b="1">
              <a:solidFill>
                <a:srgbClr val="FFFFFF"/>
              </a:solidFill>
            </a:endParaRPr>
          </a:p>
        </p:txBody>
      </p:sp>
      <p:sp>
        <p:nvSpPr>
          <p:cNvPr id="271" name="Google Shape;271;p11"/>
          <p:cNvSpPr/>
          <p:nvPr/>
        </p:nvSpPr>
        <p:spPr>
          <a:xfrm rot="10800000">
            <a:off x="752858" y="744469"/>
            <a:ext cx="3275668" cy="4408488"/>
          </a:xfrm>
          <a:custGeom>
            <a:avLst/>
            <a:gdLst/>
            <a:ahLst/>
            <a:cxnLst/>
            <a:rect l="l" t="t" r="r" b="b"/>
            <a:pathLst>
              <a:path w="10002" h="10000" extrusionOk="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01693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 name="Google Shape;272;p11"/>
          <p:cNvSpPr/>
          <p:nvPr/>
        </p:nvSpPr>
        <p:spPr>
          <a:xfrm>
            <a:off x="8151962" y="1685652"/>
            <a:ext cx="3275013" cy="4408488"/>
          </a:xfrm>
          <a:custGeom>
            <a:avLst/>
            <a:gdLst/>
            <a:ahLst/>
            <a:cxnLst/>
            <a:rect l="l" t="t" r="r" b="b"/>
            <a:pathLst>
              <a:path w="10000" h="10000" extrusionOk="0">
                <a:moveTo>
                  <a:pt x="8761" y="0"/>
                </a:moveTo>
                <a:lnTo>
                  <a:pt x="10000" y="0"/>
                </a:lnTo>
                <a:lnTo>
                  <a:pt x="10000" y="10000"/>
                </a:lnTo>
                <a:lnTo>
                  <a:pt x="0" y="10000"/>
                </a:lnTo>
                <a:lnTo>
                  <a:pt x="0" y="9126"/>
                </a:lnTo>
                <a:lnTo>
                  <a:pt x="8761" y="9127"/>
                </a:lnTo>
                <a:lnTo>
                  <a:pt x="8761" y="0"/>
                </a:lnTo>
                <a:close/>
              </a:path>
            </a:pathLst>
          </a:custGeom>
          <a:solidFill>
            <a:srgbClr val="01693F"/>
          </a:solidFill>
          <a:ln>
            <a:noFill/>
          </a:ln>
        </p:spPr>
      </p:sp>
      <p:pic>
        <p:nvPicPr>
          <p:cNvPr id="273" name="Google Shape;273;p11" descr="Grapes"/>
          <p:cNvPicPr preferRelativeResize="0"/>
          <p:nvPr/>
        </p:nvPicPr>
        <p:blipFill rotWithShape="1">
          <a:blip r:embed="rId3">
            <a:alphaModFix/>
          </a:blip>
          <a:srcRect/>
          <a:stretch/>
        </p:blipFill>
        <p:spPr>
          <a:xfrm>
            <a:off x="8325899" y="3191551"/>
            <a:ext cx="2194559" cy="219455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a:extLst>
              <a:ext uri="{FF2B5EF4-FFF2-40B4-BE49-F238E27FC236}">
                <a16:creationId xmlns:a16="http://schemas.microsoft.com/office/drawing/2014/main" id="{9464342F-B01E-430F-ABEA-1E3C942747CE}"/>
              </a:ext>
            </a:extLst>
          </p:cNvPr>
          <p:cNvPicPr>
            <a:picLocks noChangeAspect="1"/>
          </p:cNvPicPr>
          <p:nvPr/>
        </p:nvPicPr>
        <p:blipFill rotWithShape="1">
          <a:blip r:embed="rId3"/>
          <a:srcRect t="59656" b="15066"/>
          <a:stretch/>
        </p:blipFill>
        <p:spPr>
          <a:xfrm>
            <a:off x="165686" y="1081417"/>
            <a:ext cx="11860627" cy="4301540"/>
          </a:xfrm>
          <a:prstGeom prst="rect">
            <a:avLst/>
          </a:prstGeom>
        </p:spPr>
      </p:pic>
    </p:spTree>
    <p:extLst>
      <p:ext uri="{BB962C8B-B14F-4D97-AF65-F5344CB8AC3E}">
        <p14:creationId xmlns:p14="http://schemas.microsoft.com/office/powerpoint/2010/main" val="32950051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pic>
        <p:nvPicPr>
          <p:cNvPr id="278" name="Google Shape;278;g764909bfee_0_14"/>
          <p:cNvPicPr preferRelativeResize="0"/>
          <p:nvPr/>
        </p:nvPicPr>
        <p:blipFill rotWithShape="1">
          <a:blip r:embed="rId3">
            <a:alphaModFix/>
          </a:blip>
          <a:srcRect/>
          <a:stretch/>
        </p:blipFill>
        <p:spPr>
          <a:xfrm>
            <a:off x="4161241" y="2512513"/>
            <a:ext cx="4252950" cy="1235125"/>
          </a:xfrm>
          <a:prstGeom prst="rect">
            <a:avLst/>
          </a:prstGeom>
          <a:noFill/>
          <a:ln>
            <a:noFill/>
          </a:ln>
        </p:spPr>
      </p:pic>
      <p:pic>
        <p:nvPicPr>
          <p:cNvPr id="279" name="Google Shape;279;g764909bfee_0_14"/>
          <p:cNvPicPr preferRelativeResize="0"/>
          <p:nvPr/>
        </p:nvPicPr>
        <p:blipFill rotWithShape="1">
          <a:blip r:embed="rId4">
            <a:alphaModFix/>
          </a:blip>
          <a:srcRect/>
          <a:stretch/>
        </p:blipFill>
        <p:spPr>
          <a:xfrm>
            <a:off x="4161251" y="3976401"/>
            <a:ext cx="1847581" cy="1235125"/>
          </a:xfrm>
          <a:prstGeom prst="rect">
            <a:avLst/>
          </a:prstGeom>
          <a:noFill/>
          <a:ln>
            <a:noFill/>
          </a:ln>
        </p:spPr>
      </p:pic>
      <p:sp>
        <p:nvSpPr>
          <p:cNvPr id="280" name="Google Shape;280;g764909bfee_0_14"/>
          <p:cNvSpPr/>
          <p:nvPr/>
        </p:nvSpPr>
        <p:spPr>
          <a:xfrm>
            <a:off x="6008825" y="3976400"/>
            <a:ext cx="2495400" cy="1094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GB" sz="1100" b="0" i="0" u="none" strike="noStrike" cap="none">
                <a:solidFill>
                  <a:srgbClr val="FFFFFF"/>
                </a:solidFill>
                <a:latin typeface="Calibri"/>
                <a:ea typeface="Calibri"/>
                <a:cs typeface="Calibri"/>
                <a:sym typeface="Calibri"/>
              </a:rPr>
              <a:t>World Class Teaching project has been funded with support from the European Commission. The contents of these actions are the sole responsibility of the contractor and can in no way be taken to reflect the views of the European Union.</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pic>
        <p:nvPicPr>
          <p:cNvPr id="168" name="Google Shape;168;g764909bfee_0_0"/>
          <p:cNvPicPr preferRelativeResize="0"/>
          <p:nvPr/>
        </p:nvPicPr>
        <p:blipFill rotWithShape="1">
          <a:blip r:embed="rId3">
            <a:alphaModFix/>
          </a:blip>
          <a:srcRect/>
          <a:stretch/>
        </p:blipFill>
        <p:spPr>
          <a:xfrm>
            <a:off x="847212" y="933900"/>
            <a:ext cx="10497574" cy="5943275"/>
          </a:xfrm>
          <a:prstGeom prst="rect">
            <a:avLst/>
          </a:prstGeom>
          <a:noFill/>
          <a:ln>
            <a:noFill/>
          </a:ln>
        </p:spPr>
      </p:pic>
      <p:pic>
        <p:nvPicPr>
          <p:cNvPr id="4" name="Picture 3">
            <a:extLst>
              <a:ext uri="{FF2B5EF4-FFF2-40B4-BE49-F238E27FC236}">
                <a16:creationId xmlns:a16="http://schemas.microsoft.com/office/drawing/2014/main" id="{648AEF46-8FE5-4D7A-870B-9EA71E3E67F2}"/>
              </a:ext>
            </a:extLst>
          </p:cNvPr>
          <p:cNvPicPr>
            <a:picLocks noChangeAspect="1"/>
          </p:cNvPicPr>
          <p:nvPr/>
        </p:nvPicPr>
        <p:blipFill rotWithShape="1">
          <a:blip r:embed="rId4"/>
          <a:srcRect l="58366" t="34" b="91146"/>
          <a:stretch/>
        </p:blipFill>
        <p:spPr>
          <a:xfrm>
            <a:off x="7833361" y="0"/>
            <a:ext cx="3770142" cy="112974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2" name="Picture 1">
            <a:extLst>
              <a:ext uri="{FF2B5EF4-FFF2-40B4-BE49-F238E27FC236}">
                <a16:creationId xmlns:a16="http://schemas.microsoft.com/office/drawing/2014/main" id="{8769649E-4E7B-472A-9C78-7F3FD42246AD}"/>
              </a:ext>
            </a:extLst>
          </p:cNvPr>
          <p:cNvPicPr>
            <a:picLocks noChangeAspect="1"/>
          </p:cNvPicPr>
          <p:nvPr/>
        </p:nvPicPr>
        <p:blipFill rotWithShape="1">
          <a:blip r:embed="rId3"/>
          <a:srcRect t="14564" b="39283"/>
          <a:stretch/>
        </p:blipFill>
        <p:spPr>
          <a:xfrm>
            <a:off x="1533379" y="769295"/>
            <a:ext cx="9326880" cy="6088705"/>
          </a:xfrm>
          <a:prstGeom prst="rect">
            <a:avLst/>
          </a:prstGeom>
        </p:spPr>
      </p:pic>
      <p:pic>
        <p:nvPicPr>
          <p:cNvPr id="3" name="Picture 2">
            <a:extLst>
              <a:ext uri="{FF2B5EF4-FFF2-40B4-BE49-F238E27FC236}">
                <a16:creationId xmlns:a16="http://schemas.microsoft.com/office/drawing/2014/main" id="{9EE156A9-D817-4BC0-94B9-2527EC766B8C}"/>
              </a:ext>
            </a:extLst>
          </p:cNvPr>
          <p:cNvPicPr>
            <a:picLocks noChangeAspect="1"/>
          </p:cNvPicPr>
          <p:nvPr/>
        </p:nvPicPr>
        <p:blipFill rotWithShape="1">
          <a:blip r:embed="rId3"/>
          <a:srcRect l="58366" t="34" b="91146"/>
          <a:stretch/>
        </p:blipFill>
        <p:spPr>
          <a:xfrm>
            <a:off x="7301132" y="0"/>
            <a:ext cx="3770142" cy="112974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5BB56A"/>
        </a:solidFill>
        <a:effectLst/>
      </p:bgPr>
    </p:bg>
    <p:spTree>
      <p:nvGrpSpPr>
        <p:cNvPr id="1" name="Shape 178"/>
        <p:cNvGrpSpPr/>
        <p:nvPr/>
      </p:nvGrpSpPr>
      <p:grpSpPr>
        <a:xfrm>
          <a:off x="0" y="0"/>
          <a:ext cx="0" cy="0"/>
          <a:chOff x="0" y="0"/>
          <a:chExt cx="0" cy="0"/>
        </a:xfrm>
      </p:grpSpPr>
      <p:sp>
        <p:nvSpPr>
          <p:cNvPr id="179" name="Google Shape;179;p2"/>
          <p:cNvSpPr/>
          <p:nvPr/>
        </p:nvSpPr>
        <p:spPr>
          <a:xfrm>
            <a:off x="0" y="0"/>
            <a:ext cx="12192000" cy="6858000"/>
          </a:xfrm>
          <a:prstGeom prst="rect">
            <a:avLst/>
          </a:prstGeom>
          <a:solidFill>
            <a:srgbClr val="5BB56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80" name="Google Shape;180;p2"/>
          <p:cNvPicPr preferRelativeResize="0"/>
          <p:nvPr/>
        </p:nvPicPr>
        <p:blipFill rotWithShape="1">
          <a:blip r:embed="rId3">
            <a:alphaModFix/>
          </a:blip>
          <a:srcRect b="9574"/>
          <a:stretch/>
        </p:blipFill>
        <p:spPr>
          <a:xfrm>
            <a:off x="4502948" y="480060"/>
            <a:ext cx="4144738" cy="589787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4"/>
          <p:cNvSpPr txBox="1">
            <a:spLocks noGrp="1"/>
          </p:cNvSpPr>
          <p:nvPr>
            <p:ph type="body" idx="1"/>
          </p:nvPr>
        </p:nvSpPr>
        <p:spPr>
          <a:xfrm>
            <a:off x="824708" y="379597"/>
            <a:ext cx="5181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FFFFFF"/>
              </a:buClr>
              <a:buSzPts val="4400"/>
              <a:buChar char="•"/>
            </a:pPr>
            <a:r>
              <a:rPr lang="en-GB" sz="4400" b="1">
                <a:solidFill>
                  <a:srgbClr val="FFFFFF"/>
                </a:solidFill>
              </a:rPr>
              <a:t>Where do animals get their food?</a:t>
            </a:r>
            <a:endParaRPr b="1">
              <a:solidFill>
                <a:srgbClr val="FFFFFF"/>
              </a:solidFill>
            </a:endParaRPr>
          </a:p>
          <a:p>
            <a:pPr marL="228600" lvl="0" indent="-50800" algn="l" rtl="0">
              <a:lnSpc>
                <a:spcPct val="90000"/>
              </a:lnSpc>
              <a:spcBef>
                <a:spcPts val="1000"/>
              </a:spcBef>
              <a:spcAft>
                <a:spcPts val="0"/>
              </a:spcAft>
              <a:buClr>
                <a:schemeClr val="dk1"/>
              </a:buClr>
              <a:buSzPts val="2800"/>
              <a:buNone/>
            </a:pPr>
            <a:endParaRPr/>
          </a:p>
        </p:txBody>
      </p:sp>
      <p:sp>
        <p:nvSpPr>
          <p:cNvPr id="186" name="Google Shape;186;p4"/>
          <p:cNvSpPr txBox="1">
            <a:spLocks noGrp="1"/>
          </p:cNvSpPr>
          <p:nvPr>
            <p:ph type="body" idx="2"/>
          </p:nvPr>
        </p:nvSpPr>
        <p:spPr>
          <a:xfrm>
            <a:off x="6185694" y="379597"/>
            <a:ext cx="5181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FFFFFF"/>
              </a:buClr>
              <a:buSzPts val="4400"/>
              <a:buChar char="•"/>
            </a:pPr>
            <a:r>
              <a:rPr lang="en-GB" sz="4400" b="1">
                <a:solidFill>
                  <a:srgbClr val="FFFFFF"/>
                </a:solidFill>
              </a:rPr>
              <a:t>Where do plants get their food?</a:t>
            </a:r>
            <a:endParaRPr b="1">
              <a:solidFill>
                <a:srgbClr val="FFFFFF"/>
              </a:solidFill>
            </a:endParaRPr>
          </a:p>
        </p:txBody>
      </p:sp>
      <p:pic>
        <p:nvPicPr>
          <p:cNvPr id="187" name="Google Shape;187;p4" descr="A panda bear walking in the grass&#10;&#10;Description automatically generated"/>
          <p:cNvPicPr preferRelativeResize="0"/>
          <p:nvPr/>
        </p:nvPicPr>
        <p:blipFill rotWithShape="1">
          <a:blip r:embed="rId3">
            <a:alphaModFix/>
          </a:blip>
          <a:srcRect/>
          <a:stretch/>
        </p:blipFill>
        <p:spPr>
          <a:xfrm>
            <a:off x="962078" y="2021322"/>
            <a:ext cx="5182368" cy="3429000"/>
          </a:xfrm>
          <a:prstGeom prst="rect">
            <a:avLst/>
          </a:prstGeom>
          <a:noFill/>
          <a:ln>
            <a:noFill/>
          </a:ln>
        </p:spPr>
      </p:pic>
      <p:sp>
        <p:nvSpPr>
          <p:cNvPr id="188" name="Google Shape;188;p4"/>
          <p:cNvSpPr txBox="1"/>
          <p:nvPr/>
        </p:nvSpPr>
        <p:spPr>
          <a:xfrm>
            <a:off x="658047" y="6169709"/>
            <a:ext cx="3833037"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Calibri"/>
                <a:ea typeface="Calibri"/>
                <a:cs typeface="Calibri"/>
                <a:sym typeface="Calibri"/>
              </a:rPr>
              <a:t>No attribution necessary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Calibri"/>
                <a:ea typeface="Calibri"/>
                <a:cs typeface="Calibri"/>
                <a:sym typeface="Calibri"/>
              </a:rPr>
              <a:t> https://pxhere.com/en/photo/856319</a:t>
            </a:r>
            <a:endParaRPr sz="1400" b="0" i="0" u="none" strike="noStrike" cap="none">
              <a:solidFill>
                <a:srgbClr val="000000"/>
              </a:solidFill>
              <a:latin typeface="Arial"/>
              <a:ea typeface="Arial"/>
              <a:cs typeface="Arial"/>
              <a:sym typeface="Arial"/>
            </a:endParaRPr>
          </a:p>
        </p:txBody>
      </p:sp>
      <p:pic>
        <p:nvPicPr>
          <p:cNvPr id="189" name="Google Shape;189;p4"/>
          <p:cNvPicPr preferRelativeResize="0"/>
          <p:nvPr/>
        </p:nvPicPr>
        <p:blipFill rotWithShape="1">
          <a:blip r:embed="rId4">
            <a:alphaModFix/>
          </a:blip>
          <a:srcRect/>
          <a:stretch/>
        </p:blipFill>
        <p:spPr>
          <a:xfrm>
            <a:off x="6397210" y="2026135"/>
            <a:ext cx="4559164" cy="3419373"/>
          </a:xfrm>
          <a:prstGeom prst="rect">
            <a:avLst/>
          </a:prstGeom>
          <a:noFill/>
          <a:ln>
            <a:noFill/>
          </a:ln>
        </p:spPr>
      </p:pic>
      <p:sp>
        <p:nvSpPr>
          <p:cNvPr id="190" name="Google Shape;190;p4"/>
          <p:cNvSpPr txBox="1"/>
          <p:nvPr/>
        </p:nvSpPr>
        <p:spPr>
          <a:xfrm>
            <a:off x="6804837" y="6492874"/>
            <a:ext cx="374391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Calibri"/>
                <a:ea typeface="Calibri"/>
                <a:cs typeface="Calibri"/>
                <a:sym typeface="Calibri"/>
              </a:rPr>
              <a:t>Cc https://en.wikipedia.org/wiki/Plant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5"/>
          <p:cNvSpPr txBox="1">
            <a:spLocks noGrp="1"/>
          </p:cNvSpPr>
          <p:nvPr>
            <p:ph type="body" idx="1"/>
          </p:nvPr>
        </p:nvSpPr>
        <p:spPr>
          <a:xfrm>
            <a:off x="838200" y="404037"/>
            <a:ext cx="5181600" cy="577292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1800"/>
              <a:buNone/>
            </a:pPr>
            <a:r>
              <a:rPr lang="en-GB" sz="4400" b="1">
                <a:solidFill>
                  <a:srgbClr val="FFFFFF"/>
                </a:solidFill>
              </a:rPr>
              <a:t>Where does the mass of an animal come from?</a:t>
            </a:r>
            <a:endParaRPr b="1">
              <a:solidFill>
                <a:srgbClr val="FFFFFF"/>
              </a:solidFill>
            </a:endParaRPr>
          </a:p>
          <a:p>
            <a:pPr marL="228600" lvl="0" indent="-50800" algn="l" rtl="0">
              <a:lnSpc>
                <a:spcPct val="90000"/>
              </a:lnSpc>
              <a:spcBef>
                <a:spcPts val="1000"/>
              </a:spcBef>
              <a:spcAft>
                <a:spcPts val="0"/>
              </a:spcAft>
              <a:buClr>
                <a:schemeClr val="dk1"/>
              </a:buClr>
              <a:buSzPts val="2800"/>
              <a:buNone/>
            </a:pPr>
            <a:endParaRPr/>
          </a:p>
        </p:txBody>
      </p:sp>
      <p:sp>
        <p:nvSpPr>
          <p:cNvPr id="196" name="Google Shape;196;p5"/>
          <p:cNvSpPr txBox="1">
            <a:spLocks noGrp="1"/>
          </p:cNvSpPr>
          <p:nvPr>
            <p:ph type="body" idx="2"/>
          </p:nvPr>
        </p:nvSpPr>
        <p:spPr>
          <a:xfrm>
            <a:off x="6357725" y="404025"/>
            <a:ext cx="5181600" cy="5772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1800"/>
              <a:buNone/>
            </a:pPr>
            <a:r>
              <a:rPr lang="en-GB" sz="4400" b="1">
                <a:solidFill>
                  <a:srgbClr val="FFFFFF"/>
                </a:solidFill>
              </a:rPr>
              <a:t>Where does the mass of a plant come from?</a:t>
            </a:r>
            <a:endParaRPr b="1">
              <a:solidFill>
                <a:srgbClr val="FFFFFF"/>
              </a:solidFill>
            </a:endParaRPr>
          </a:p>
        </p:txBody>
      </p:sp>
      <p:pic>
        <p:nvPicPr>
          <p:cNvPr id="197" name="Google Shape;197;p5" descr="A baby elephant&#10;&#10;Description automatically generated"/>
          <p:cNvPicPr preferRelativeResize="0"/>
          <p:nvPr/>
        </p:nvPicPr>
        <p:blipFill rotWithShape="1">
          <a:blip r:embed="rId3">
            <a:alphaModFix/>
          </a:blip>
          <a:srcRect/>
          <a:stretch/>
        </p:blipFill>
        <p:spPr>
          <a:xfrm>
            <a:off x="819175" y="2333576"/>
            <a:ext cx="4715781" cy="3335433"/>
          </a:xfrm>
          <a:prstGeom prst="rect">
            <a:avLst/>
          </a:prstGeom>
          <a:noFill/>
          <a:ln>
            <a:noFill/>
          </a:ln>
        </p:spPr>
      </p:pic>
      <p:sp>
        <p:nvSpPr>
          <p:cNvPr id="198" name="Google Shape;198;p5"/>
          <p:cNvSpPr txBox="1"/>
          <p:nvPr/>
        </p:nvSpPr>
        <p:spPr>
          <a:xfrm>
            <a:off x="685800" y="5824069"/>
            <a:ext cx="4023089"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000" b="0" i="0" u="none" strike="noStrike" cap="none">
                <a:solidFill>
                  <a:schemeClr val="dk1"/>
                </a:solidFill>
                <a:latin typeface="Calibri"/>
                <a:ea typeface="Calibri"/>
                <a:cs typeface="Calibri"/>
                <a:sym typeface="Calibri"/>
              </a:rPr>
              <a:t>No attribution necessary</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GB" sz="1000" b="0" i="0" u="none" strike="noStrike" cap="none">
                <a:solidFill>
                  <a:schemeClr val="dk1"/>
                </a:solidFill>
                <a:latin typeface="Calibri"/>
                <a:ea typeface="Calibri"/>
                <a:cs typeface="Calibri"/>
                <a:sym typeface="Calibri"/>
              </a:rPr>
              <a:t> </a:t>
            </a:r>
            <a:r>
              <a:rPr lang="en-GB" sz="1000" b="0" i="0" u="sng" strike="noStrike" cap="none">
                <a:solidFill>
                  <a:schemeClr val="dk1"/>
                </a:solidFill>
                <a:latin typeface="Calibri"/>
                <a:ea typeface="Calibri"/>
                <a:cs typeface="Calibri"/>
                <a:sym typeface="Calibri"/>
                <a:hlinkClick r:id="rId4"/>
              </a:rPr>
              <a:t>https://pixabay.com/photos/</a:t>
            </a:r>
            <a:endParaRPr sz="1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GB" sz="1000" b="0" i="0" u="none" strike="noStrike" cap="none">
                <a:solidFill>
                  <a:schemeClr val="dk1"/>
                </a:solidFill>
                <a:latin typeface="Calibri"/>
                <a:ea typeface="Calibri"/>
                <a:cs typeface="Calibri"/>
                <a:sym typeface="Calibri"/>
              </a:rPr>
              <a:t>elephant-young-watering-hole-2380009/</a:t>
            </a:r>
            <a:endParaRPr sz="1000" b="0" i="0" u="none" strike="noStrike" cap="none">
              <a:solidFill>
                <a:srgbClr val="000000"/>
              </a:solidFill>
              <a:latin typeface="Arial"/>
              <a:ea typeface="Arial"/>
              <a:cs typeface="Arial"/>
              <a:sym typeface="Arial"/>
            </a:endParaRPr>
          </a:p>
        </p:txBody>
      </p:sp>
      <p:pic>
        <p:nvPicPr>
          <p:cNvPr id="199" name="Google Shape;199;p5"/>
          <p:cNvPicPr preferRelativeResize="0"/>
          <p:nvPr/>
        </p:nvPicPr>
        <p:blipFill rotWithShape="1">
          <a:blip r:embed="rId5">
            <a:alphaModFix/>
          </a:blip>
          <a:srcRect/>
          <a:stretch/>
        </p:blipFill>
        <p:spPr>
          <a:xfrm>
            <a:off x="6539378" y="2333576"/>
            <a:ext cx="4447244" cy="3335433"/>
          </a:xfrm>
          <a:prstGeom prst="rect">
            <a:avLst/>
          </a:prstGeom>
          <a:noFill/>
          <a:ln>
            <a:noFill/>
          </a:ln>
        </p:spPr>
      </p:pic>
      <p:sp>
        <p:nvSpPr>
          <p:cNvPr id="200" name="Google Shape;200;p5"/>
          <p:cNvSpPr txBox="1"/>
          <p:nvPr/>
        </p:nvSpPr>
        <p:spPr>
          <a:xfrm>
            <a:off x="6996224" y="5934670"/>
            <a:ext cx="3155416"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000" b="0" i="0" u="none" strike="noStrike" cap="none">
                <a:solidFill>
                  <a:schemeClr val="dk1"/>
                </a:solidFill>
                <a:latin typeface="Calibri"/>
                <a:ea typeface="Calibri"/>
                <a:cs typeface="Calibri"/>
                <a:sym typeface="Calibri"/>
              </a:rPr>
              <a:t>No attribution necessary . </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GB" sz="1000" b="0" i="0" u="sng" strike="noStrike" cap="none">
                <a:solidFill>
                  <a:schemeClr val="dk1"/>
                </a:solidFill>
                <a:latin typeface="Calibri"/>
                <a:ea typeface="Calibri"/>
                <a:cs typeface="Calibri"/>
                <a:sym typeface="Calibri"/>
                <a:hlinkClick r:id="rId4"/>
              </a:rPr>
              <a:t>https://pixabay.com/photos/</a:t>
            </a:r>
            <a:endParaRPr sz="1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GB" sz="1000" b="0" i="0" u="none" strike="noStrike" cap="none">
                <a:solidFill>
                  <a:schemeClr val="dk1"/>
                </a:solidFill>
                <a:latin typeface="Calibri"/>
                <a:ea typeface="Calibri"/>
                <a:cs typeface="Calibri"/>
                <a:sym typeface="Calibri"/>
              </a:rPr>
              <a:t>kauri-tree-giant-tree-huge-i-76/</a:t>
            </a:r>
            <a:endParaRPr sz="10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205" name="Google Shape;205;p6"/>
          <p:cNvPicPr preferRelativeResize="0">
            <a:picLocks noGrp="1"/>
          </p:cNvPicPr>
          <p:nvPr>
            <p:ph type="body" idx="1"/>
          </p:nvPr>
        </p:nvPicPr>
        <p:blipFill rotWithShape="1">
          <a:blip r:embed="rId3">
            <a:alphaModFix/>
          </a:blip>
          <a:srcRect/>
          <a:stretch/>
        </p:blipFill>
        <p:spPr>
          <a:xfrm>
            <a:off x="2286157" y="363538"/>
            <a:ext cx="1850711" cy="2354262"/>
          </a:xfrm>
          <a:prstGeom prst="rect">
            <a:avLst/>
          </a:prstGeom>
          <a:noFill/>
          <a:ln>
            <a:noFill/>
          </a:ln>
        </p:spPr>
      </p:pic>
      <p:sp>
        <p:nvSpPr>
          <p:cNvPr id="206" name="Google Shape;206;p6"/>
          <p:cNvSpPr txBox="1">
            <a:spLocks noGrp="1"/>
          </p:cNvSpPr>
          <p:nvPr>
            <p:ph type="body" idx="2"/>
          </p:nvPr>
        </p:nvSpPr>
        <p:spPr>
          <a:xfrm>
            <a:off x="6172202" y="214539"/>
            <a:ext cx="5181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GB" b="1">
                <a:solidFill>
                  <a:srgbClr val="01693F"/>
                </a:solidFill>
              </a:rPr>
              <a:t>	</a:t>
            </a:r>
            <a:r>
              <a:rPr lang="en-GB" sz="3600" b="1">
                <a:solidFill>
                  <a:srgbClr val="01693F"/>
                </a:solidFill>
              </a:rPr>
              <a:t>Agree or disagree?</a:t>
            </a:r>
            <a:endParaRPr b="1">
              <a:solidFill>
                <a:srgbClr val="01693F"/>
              </a:solidFill>
            </a:endParaRPr>
          </a:p>
          <a:p>
            <a:pPr marL="228600" lvl="0" indent="-5080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rgbClr val="FFFFFF"/>
              </a:buClr>
              <a:buSzPts val="2800"/>
              <a:buChar char="•"/>
            </a:pPr>
            <a:r>
              <a:rPr lang="en-GB">
                <a:solidFill>
                  <a:srgbClr val="FFFFFF"/>
                </a:solidFill>
              </a:rPr>
              <a:t>Photosynthesis is the chemical reaction which feeds the planet.</a:t>
            </a:r>
            <a:endParaRPr>
              <a:solidFill>
                <a:srgbClr val="FFFFFF"/>
              </a:solidFill>
            </a:endParaRPr>
          </a:p>
          <a:p>
            <a:pPr marL="228600" lvl="0" indent="-228600" algn="l" rtl="0">
              <a:lnSpc>
                <a:spcPct val="90000"/>
              </a:lnSpc>
              <a:spcBef>
                <a:spcPts val="1000"/>
              </a:spcBef>
              <a:spcAft>
                <a:spcPts val="0"/>
              </a:spcAft>
              <a:buClr>
                <a:srgbClr val="FFFFFF"/>
              </a:buClr>
              <a:buSzPts val="2800"/>
              <a:buChar char="•"/>
            </a:pPr>
            <a:r>
              <a:rPr lang="en-GB">
                <a:solidFill>
                  <a:srgbClr val="FFFFFF"/>
                </a:solidFill>
              </a:rPr>
              <a:t>The mass of all life on the planet (biomass) comes from the CO</a:t>
            </a:r>
            <a:r>
              <a:rPr lang="en-GB" baseline="-25000">
                <a:solidFill>
                  <a:srgbClr val="FFFFFF"/>
                </a:solidFill>
              </a:rPr>
              <a:t>2</a:t>
            </a:r>
            <a:r>
              <a:rPr lang="en-GB">
                <a:solidFill>
                  <a:srgbClr val="FFFFFF"/>
                </a:solidFill>
              </a:rPr>
              <a:t> and H</a:t>
            </a:r>
            <a:r>
              <a:rPr lang="en-GB" baseline="-25000">
                <a:solidFill>
                  <a:srgbClr val="FFFFFF"/>
                </a:solidFill>
              </a:rPr>
              <a:t>2</a:t>
            </a:r>
            <a:r>
              <a:rPr lang="en-GB">
                <a:solidFill>
                  <a:srgbClr val="FFFFFF"/>
                </a:solidFill>
              </a:rPr>
              <a:t>O which plants use in photosynthesis.</a:t>
            </a:r>
            <a:endParaRPr>
              <a:solidFill>
                <a:srgbClr val="FFFFFF"/>
              </a:solidFill>
            </a:endParaRPr>
          </a:p>
          <a:p>
            <a:pPr marL="228600" lvl="0" indent="-50800" algn="l" rtl="0">
              <a:lnSpc>
                <a:spcPct val="90000"/>
              </a:lnSpc>
              <a:spcBef>
                <a:spcPts val="1000"/>
              </a:spcBef>
              <a:spcAft>
                <a:spcPts val="0"/>
              </a:spcAft>
              <a:buClr>
                <a:schemeClr val="dk1"/>
              </a:buClr>
              <a:buSzPts val="2800"/>
              <a:buNone/>
            </a:pPr>
            <a:endParaRPr/>
          </a:p>
        </p:txBody>
      </p:sp>
      <p:sp>
        <p:nvSpPr>
          <p:cNvPr id="207" name="Google Shape;207;p6"/>
          <p:cNvSpPr/>
          <p:nvPr/>
        </p:nvSpPr>
        <p:spPr>
          <a:xfrm>
            <a:off x="2491998" y="4169003"/>
            <a:ext cx="1619573" cy="914400"/>
          </a:xfrm>
          <a:prstGeom prst="rect">
            <a:avLst/>
          </a:prstGeom>
          <a:solidFill>
            <a:srgbClr val="01693F"/>
          </a:solidFill>
          <a:ln w="12700" cap="flat" cmpd="sng">
            <a:solidFill>
              <a:srgbClr val="0F683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GB" sz="2800" b="0" i="0" u="none" strike="noStrike" cap="none">
                <a:solidFill>
                  <a:schemeClr val="lt1"/>
                </a:solidFill>
                <a:latin typeface="Calibri"/>
                <a:ea typeface="Calibri"/>
                <a:cs typeface="Calibri"/>
                <a:sym typeface="Calibri"/>
              </a:rPr>
              <a:t>oxygen</a:t>
            </a:r>
            <a:endParaRPr sz="1400" b="0" i="0" u="none" strike="noStrike" cap="none">
              <a:solidFill>
                <a:srgbClr val="000000"/>
              </a:solidFill>
              <a:latin typeface="Arial"/>
              <a:ea typeface="Arial"/>
              <a:cs typeface="Arial"/>
              <a:sym typeface="Arial"/>
            </a:endParaRPr>
          </a:p>
        </p:txBody>
      </p:sp>
      <p:sp>
        <p:nvSpPr>
          <p:cNvPr id="208" name="Google Shape;208;p6"/>
          <p:cNvSpPr/>
          <p:nvPr/>
        </p:nvSpPr>
        <p:spPr>
          <a:xfrm>
            <a:off x="3766734" y="3075328"/>
            <a:ext cx="1619573" cy="914400"/>
          </a:xfrm>
          <a:prstGeom prst="rect">
            <a:avLst/>
          </a:prstGeom>
          <a:solidFill>
            <a:srgbClr val="01693F"/>
          </a:solidFill>
          <a:ln w="12700" cap="flat" cmpd="sng">
            <a:solidFill>
              <a:srgbClr val="0F683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GB" sz="2800" b="0" i="0" u="none" strike="noStrike" cap="none">
                <a:solidFill>
                  <a:schemeClr val="lt1"/>
                </a:solidFill>
                <a:latin typeface="Calibri"/>
                <a:ea typeface="Calibri"/>
                <a:cs typeface="Calibri"/>
                <a:sym typeface="Calibri"/>
              </a:rPr>
              <a:t>water</a:t>
            </a:r>
            <a:endParaRPr sz="1400" b="0" i="0" u="none" strike="noStrike" cap="none">
              <a:solidFill>
                <a:srgbClr val="000000"/>
              </a:solidFill>
              <a:latin typeface="Arial"/>
              <a:ea typeface="Arial"/>
              <a:cs typeface="Arial"/>
              <a:sym typeface="Arial"/>
            </a:endParaRPr>
          </a:p>
        </p:txBody>
      </p:sp>
      <p:sp>
        <p:nvSpPr>
          <p:cNvPr id="209" name="Google Shape;209;p6"/>
          <p:cNvSpPr/>
          <p:nvPr/>
        </p:nvSpPr>
        <p:spPr>
          <a:xfrm>
            <a:off x="1369017" y="3075328"/>
            <a:ext cx="1619573" cy="914400"/>
          </a:xfrm>
          <a:prstGeom prst="rect">
            <a:avLst/>
          </a:prstGeom>
          <a:solidFill>
            <a:srgbClr val="01693F"/>
          </a:solidFill>
          <a:ln w="12700" cap="flat" cmpd="sng">
            <a:solidFill>
              <a:srgbClr val="0F683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GB" sz="2800" b="0" i="0" u="none" strike="noStrike" cap="none">
                <a:solidFill>
                  <a:schemeClr val="lt1"/>
                </a:solidFill>
                <a:latin typeface="Calibri"/>
                <a:ea typeface="Calibri"/>
                <a:cs typeface="Calibri"/>
                <a:sym typeface="Calibri"/>
              </a:rPr>
              <a:t>glucose</a:t>
            </a:r>
            <a:endParaRPr sz="1400" b="0" i="0" u="none" strike="noStrike" cap="none">
              <a:solidFill>
                <a:srgbClr val="000000"/>
              </a:solidFill>
              <a:latin typeface="Arial"/>
              <a:ea typeface="Arial"/>
              <a:cs typeface="Arial"/>
              <a:sym typeface="Arial"/>
            </a:endParaRPr>
          </a:p>
        </p:txBody>
      </p:sp>
      <p:sp>
        <p:nvSpPr>
          <p:cNvPr id="210" name="Google Shape;210;p6"/>
          <p:cNvSpPr/>
          <p:nvPr/>
        </p:nvSpPr>
        <p:spPr>
          <a:xfrm>
            <a:off x="431367" y="4282029"/>
            <a:ext cx="1619573" cy="914400"/>
          </a:xfrm>
          <a:prstGeom prst="rect">
            <a:avLst/>
          </a:prstGeom>
          <a:solidFill>
            <a:srgbClr val="01693F"/>
          </a:solidFill>
          <a:ln w="12700" cap="flat" cmpd="sng">
            <a:solidFill>
              <a:srgbClr val="0F683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GB" sz="2800" b="0" i="0" u="none" strike="noStrike" cap="none">
                <a:solidFill>
                  <a:schemeClr val="lt1"/>
                </a:solidFill>
                <a:latin typeface="Calibri"/>
                <a:ea typeface="Calibri"/>
                <a:cs typeface="Calibri"/>
                <a:sym typeface="Calibri"/>
              </a:rPr>
              <a:t>Carbon dioxide</a:t>
            </a:r>
            <a:endParaRPr sz="1400" b="0" i="0" u="none" strike="noStrike" cap="none">
              <a:solidFill>
                <a:srgbClr val="000000"/>
              </a:solidFill>
              <a:latin typeface="Arial"/>
              <a:ea typeface="Arial"/>
              <a:cs typeface="Arial"/>
              <a:sym typeface="Arial"/>
            </a:endParaRPr>
          </a:p>
        </p:txBody>
      </p:sp>
      <p:sp>
        <p:nvSpPr>
          <p:cNvPr id="211" name="Google Shape;211;p6"/>
          <p:cNvSpPr/>
          <p:nvPr/>
        </p:nvSpPr>
        <p:spPr>
          <a:xfrm>
            <a:off x="5584369" y="5035673"/>
            <a:ext cx="978408" cy="484632"/>
          </a:xfrm>
          <a:prstGeom prst="rightArrow">
            <a:avLst>
              <a:gd name="adj1" fmla="val 50000"/>
              <a:gd name="adj2" fmla="val 50000"/>
            </a:avLst>
          </a:prstGeom>
          <a:solidFill>
            <a:srgbClr val="01693F"/>
          </a:solidFill>
          <a:ln w="12700" cap="flat" cmpd="sng">
            <a:solidFill>
              <a:srgbClr val="0169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2" name="Google Shape;212;p6"/>
          <p:cNvSpPr/>
          <p:nvPr/>
        </p:nvSpPr>
        <p:spPr>
          <a:xfrm>
            <a:off x="718734" y="6494462"/>
            <a:ext cx="6096000"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chemeClr val="dk1"/>
                </a:solidFill>
                <a:latin typeface="Calibri"/>
                <a:ea typeface="Calibri"/>
                <a:cs typeface="Calibri"/>
                <a:sym typeface="Calibri"/>
              </a:rPr>
              <a:t>https://pixabay.com/illustrations/plant-photosynthesis-sunlight-leaf-3759893/</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7"/>
          <p:cNvSpPr txBox="1">
            <a:spLocks noGrp="1"/>
          </p:cNvSpPr>
          <p:nvPr>
            <p:ph type="title"/>
          </p:nvPr>
        </p:nvSpPr>
        <p:spPr>
          <a:xfrm>
            <a:off x="2319775" y="283025"/>
            <a:ext cx="7845600" cy="2058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8640"/>
              <a:buFont typeface="Corben"/>
              <a:buNone/>
            </a:pPr>
            <a:r>
              <a:rPr lang="en-GB" sz="7776">
                <a:latin typeface="Corben"/>
                <a:ea typeface="Corben"/>
                <a:cs typeface="Corben"/>
                <a:sym typeface="Corben"/>
              </a:rPr>
              <a:t>GOOD NEWS</a:t>
            </a:r>
            <a:br>
              <a:rPr lang="en-GB" sz="3563"/>
            </a:br>
            <a:endParaRPr sz="3563"/>
          </a:p>
        </p:txBody>
      </p:sp>
      <p:sp>
        <p:nvSpPr>
          <p:cNvPr id="218" name="Google Shape;218;p7"/>
          <p:cNvSpPr txBox="1">
            <a:spLocks noGrp="1"/>
          </p:cNvSpPr>
          <p:nvPr>
            <p:ph type="body" idx="2"/>
          </p:nvPr>
        </p:nvSpPr>
        <p:spPr>
          <a:xfrm>
            <a:off x="4077600" y="5237825"/>
            <a:ext cx="7601400" cy="9054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SzPts val="1800"/>
              <a:buNone/>
            </a:pPr>
            <a:r>
              <a:rPr lang="en-GB" sz="3200">
                <a:solidFill>
                  <a:srgbClr val="FFFFFF"/>
                </a:solidFill>
              </a:rPr>
              <a:t>But 1 in 9 people on the planet are still chronically undernourished.</a:t>
            </a:r>
            <a:endParaRPr sz="3200">
              <a:solidFill>
                <a:srgbClr val="FFFFFF"/>
              </a:solidFill>
            </a:endParaRPr>
          </a:p>
        </p:txBody>
      </p:sp>
      <p:sp>
        <p:nvSpPr>
          <p:cNvPr id="219" name="Google Shape;219;p7"/>
          <p:cNvSpPr txBox="1">
            <a:spLocks noGrp="1"/>
          </p:cNvSpPr>
          <p:nvPr>
            <p:ph type="body" idx="1"/>
          </p:nvPr>
        </p:nvSpPr>
        <p:spPr>
          <a:xfrm>
            <a:off x="451000" y="2459297"/>
            <a:ext cx="3535200" cy="2409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1800"/>
              <a:buNone/>
            </a:pPr>
            <a:r>
              <a:rPr lang="en-GB">
                <a:solidFill>
                  <a:srgbClr val="FFFFFF"/>
                </a:solidFill>
              </a:rPr>
              <a:t>In the last 20 years the number of undernourished people in the world has dropped by almost half. </a:t>
            </a:r>
            <a:endParaRPr>
              <a:solidFill>
                <a:srgbClr val="FFFFFF"/>
              </a:solidFill>
            </a:endParaRPr>
          </a:p>
        </p:txBody>
      </p:sp>
      <p:pic>
        <p:nvPicPr>
          <p:cNvPr id="220" name="Google Shape;220;p7" descr="A screenshot of a cell phone&#10;&#10;Description automatically generated"/>
          <p:cNvPicPr preferRelativeResize="0"/>
          <p:nvPr/>
        </p:nvPicPr>
        <p:blipFill rotWithShape="1">
          <a:blip r:embed="rId3">
            <a:alphaModFix/>
          </a:blip>
          <a:srcRect t="7437"/>
          <a:stretch/>
        </p:blipFill>
        <p:spPr>
          <a:xfrm>
            <a:off x="4077609" y="1997331"/>
            <a:ext cx="8068633" cy="3039575"/>
          </a:xfrm>
          <a:prstGeom prst="rect">
            <a:avLst/>
          </a:prstGeom>
          <a:noFill/>
          <a:ln>
            <a:noFill/>
          </a:ln>
        </p:spPr>
      </p:pic>
      <p:sp>
        <p:nvSpPr>
          <p:cNvPr id="221" name="Google Shape;221;p7"/>
          <p:cNvSpPr txBox="1"/>
          <p:nvPr/>
        </p:nvSpPr>
        <p:spPr>
          <a:xfrm>
            <a:off x="5477383" y="6344138"/>
            <a:ext cx="5511765"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0" i="0" u="sng" strike="noStrike" cap="none">
                <a:solidFill>
                  <a:schemeClr val="dk1"/>
                </a:solidFill>
                <a:latin typeface="Calibri"/>
                <a:ea typeface="Calibri"/>
                <a:cs typeface="Calibri"/>
                <a:sym typeface="Calibri"/>
                <a:hlinkClick r:id="rId4"/>
              </a:rPr>
              <a:t>https://commons.wikimedia.org/wiki/File:Trend_in_percentage_of_undernourished_</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chemeClr val="dk1"/>
                </a:solidFill>
                <a:latin typeface="Calibri"/>
                <a:ea typeface="Calibri"/>
                <a:cs typeface="Calibri"/>
                <a:sym typeface="Calibri"/>
              </a:rPr>
              <a:t>people_in_developing_countries,_by_region.jpg</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8"/>
          <p:cNvSpPr/>
          <p:nvPr/>
        </p:nvSpPr>
        <p:spPr>
          <a:xfrm>
            <a:off x="484096" y="470925"/>
            <a:ext cx="4381009" cy="5892104"/>
          </a:xfrm>
          <a:custGeom>
            <a:avLst/>
            <a:gdLst/>
            <a:ahLst/>
            <a:cxnLst/>
            <a:rect l="l" t="t" r="r" b="b"/>
            <a:pathLst>
              <a:path w="4381009" h="5892104" extrusionOk="0">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0169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27" name="Google Shape;227;p8"/>
          <p:cNvSpPr txBox="1">
            <a:spLocks noGrp="1"/>
          </p:cNvSpPr>
          <p:nvPr>
            <p:ph type="title"/>
          </p:nvPr>
        </p:nvSpPr>
        <p:spPr>
          <a:xfrm>
            <a:off x="863029" y="1012004"/>
            <a:ext cx="3416158" cy="479540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700"/>
              <a:buFont typeface="Calibri"/>
              <a:buNone/>
            </a:pPr>
            <a:r>
              <a:rPr lang="en-GB" sz="3700">
                <a:solidFill>
                  <a:srgbClr val="FFFFFF"/>
                </a:solidFill>
              </a:rPr>
              <a:t>Sort the factors which contribute to hunger and lack of food security into biological and non-biological factors</a:t>
            </a:r>
            <a:endParaRPr/>
          </a:p>
        </p:txBody>
      </p:sp>
      <p:grpSp>
        <p:nvGrpSpPr>
          <p:cNvPr id="228" name="Google Shape;228;p8"/>
          <p:cNvGrpSpPr/>
          <p:nvPr/>
        </p:nvGrpSpPr>
        <p:grpSpPr>
          <a:xfrm>
            <a:off x="5194300" y="665710"/>
            <a:ext cx="6513603" cy="5495852"/>
            <a:chOff x="0" y="194786"/>
            <a:chExt cx="6513603" cy="5495852"/>
          </a:xfrm>
        </p:grpSpPr>
        <p:sp>
          <p:nvSpPr>
            <p:cNvPr id="229" name="Google Shape;229;p8"/>
            <p:cNvSpPr/>
            <p:nvPr/>
          </p:nvSpPr>
          <p:spPr>
            <a:xfrm>
              <a:off x="0" y="194786"/>
              <a:ext cx="2035501" cy="1221300"/>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 name="Google Shape;230;p8"/>
            <p:cNvSpPr txBox="1"/>
            <p:nvPr/>
          </p:nvSpPr>
          <p:spPr>
            <a:xfrm>
              <a:off x="0" y="194786"/>
              <a:ext cx="2035501" cy="1221300"/>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chemeClr val="lt1"/>
                </a:buClr>
                <a:buSzPts val="1200"/>
                <a:buFont typeface="Calibri"/>
                <a:buNone/>
              </a:pPr>
              <a:r>
                <a:rPr lang="en-GB" sz="1200" b="0" i="0" u="none" strike="noStrike" cap="none">
                  <a:solidFill>
                    <a:schemeClr val="lt1"/>
                  </a:solidFill>
                  <a:latin typeface="Calibri"/>
                  <a:ea typeface="Calibri"/>
                  <a:cs typeface="Calibri"/>
                  <a:sym typeface="Calibri"/>
                </a:rPr>
                <a:t>the increasing birth rate has threatened food security in some countries.</a:t>
              </a:r>
              <a:endParaRPr sz="1200" b="0" i="0" u="none" strike="noStrike" cap="none">
                <a:solidFill>
                  <a:schemeClr val="lt1"/>
                </a:solidFill>
                <a:latin typeface="Calibri"/>
                <a:ea typeface="Calibri"/>
                <a:cs typeface="Calibri"/>
                <a:sym typeface="Calibri"/>
              </a:endParaRPr>
            </a:p>
          </p:txBody>
        </p:sp>
        <p:sp>
          <p:nvSpPr>
            <p:cNvPr id="231" name="Google Shape;231;p8"/>
            <p:cNvSpPr/>
            <p:nvPr/>
          </p:nvSpPr>
          <p:spPr>
            <a:xfrm>
              <a:off x="2239051" y="194786"/>
              <a:ext cx="2035501" cy="1221300"/>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 name="Google Shape;232;p8"/>
            <p:cNvSpPr txBox="1"/>
            <p:nvPr/>
          </p:nvSpPr>
          <p:spPr>
            <a:xfrm>
              <a:off x="2239051" y="194786"/>
              <a:ext cx="2035501" cy="1221300"/>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chemeClr val="lt1"/>
                </a:buClr>
                <a:buSzPts val="1200"/>
                <a:buFont typeface="Calibri"/>
                <a:buNone/>
              </a:pPr>
              <a:r>
                <a:rPr lang="en-GB" sz="1200" b="0" i="0" u="none" strike="noStrike" cap="none">
                  <a:solidFill>
                    <a:schemeClr val="lt1"/>
                  </a:solidFill>
                  <a:latin typeface="Calibri"/>
                  <a:ea typeface="Calibri"/>
                  <a:cs typeface="Calibri"/>
                  <a:sym typeface="Calibri"/>
                </a:rPr>
                <a:t>changing diets in developed countries means scarce food resources are transported around the world </a:t>
              </a:r>
              <a:endParaRPr sz="1200" b="0" i="0" u="none" strike="noStrike" cap="none">
                <a:solidFill>
                  <a:schemeClr val="lt1"/>
                </a:solidFill>
                <a:latin typeface="Calibri"/>
                <a:ea typeface="Calibri"/>
                <a:cs typeface="Calibri"/>
                <a:sym typeface="Calibri"/>
              </a:endParaRPr>
            </a:p>
          </p:txBody>
        </p:sp>
        <p:sp>
          <p:nvSpPr>
            <p:cNvPr id="233" name="Google Shape;233;p8"/>
            <p:cNvSpPr/>
            <p:nvPr/>
          </p:nvSpPr>
          <p:spPr>
            <a:xfrm>
              <a:off x="4478102" y="194786"/>
              <a:ext cx="2035501" cy="1221300"/>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 name="Google Shape;234;p8"/>
            <p:cNvSpPr txBox="1"/>
            <p:nvPr/>
          </p:nvSpPr>
          <p:spPr>
            <a:xfrm>
              <a:off x="4478102" y="194786"/>
              <a:ext cx="2035501" cy="1221300"/>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chemeClr val="lt1"/>
                </a:buClr>
                <a:buSzPts val="1200"/>
                <a:buFont typeface="Calibri"/>
                <a:buNone/>
              </a:pPr>
              <a:r>
                <a:rPr lang="en-GB" sz="1200" b="0" i="0" u="none" strike="noStrike" cap="none">
                  <a:solidFill>
                    <a:schemeClr val="lt1"/>
                  </a:solidFill>
                  <a:latin typeface="Calibri"/>
                  <a:ea typeface="Calibri"/>
                  <a:cs typeface="Calibri"/>
                  <a:sym typeface="Calibri"/>
                </a:rPr>
                <a:t>new pests and pathogens that affect farming</a:t>
              </a:r>
              <a:endParaRPr sz="1200" b="0" i="0" u="none" strike="noStrike" cap="none">
                <a:solidFill>
                  <a:schemeClr val="lt1"/>
                </a:solidFill>
                <a:latin typeface="Calibri"/>
                <a:ea typeface="Calibri"/>
                <a:cs typeface="Calibri"/>
                <a:sym typeface="Calibri"/>
              </a:endParaRPr>
            </a:p>
          </p:txBody>
        </p:sp>
        <p:sp>
          <p:nvSpPr>
            <p:cNvPr id="235" name="Google Shape;235;p8"/>
            <p:cNvSpPr/>
            <p:nvPr/>
          </p:nvSpPr>
          <p:spPr>
            <a:xfrm>
              <a:off x="0" y="1619637"/>
              <a:ext cx="2035501" cy="1221300"/>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 name="Google Shape;236;p8"/>
            <p:cNvSpPr txBox="1"/>
            <p:nvPr/>
          </p:nvSpPr>
          <p:spPr>
            <a:xfrm>
              <a:off x="0" y="1619637"/>
              <a:ext cx="2035501" cy="1221300"/>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chemeClr val="lt1"/>
                </a:buClr>
                <a:buSzPts val="1200"/>
                <a:buFont typeface="Calibri"/>
                <a:buNone/>
              </a:pPr>
              <a:r>
                <a:rPr lang="en-GB" sz="1200" b="0" i="0" u="none" strike="noStrike" cap="none">
                  <a:solidFill>
                    <a:schemeClr val="lt1"/>
                  </a:solidFill>
                  <a:latin typeface="Calibri"/>
                  <a:ea typeface="Calibri"/>
                  <a:cs typeface="Calibri"/>
                  <a:sym typeface="Calibri"/>
                </a:rPr>
                <a:t>Climate change and its environmental changes that affect food production, such as widespread famine occurring in some countries if rains fail or crops are flooded.</a:t>
              </a:r>
              <a:endParaRPr sz="1200" b="0" i="0" u="none" strike="noStrike" cap="none">
                <a:solidFill>
                  <a:schemeClr val="lt1"/>
                </a:solidFill>
                <a:latin typeface="Calibri"/>
                <a:ea typeface="Calibri"/>
                <a:cs typeface="Calibri"/>
                <a:sym typeface="Calibri"/>
              </a:endParaRPr>
            </a:p>
          </p:txBody>
        </p:sp>
        <p:sp>
          <p:nvSpPr>
            <p:cNvPr id="237" name="Google Shape;237;p8"/>
            <p:cNvSpPr/>
            <p:nvPr/>
          </p:nvSpPr>
          <p:spPr>
            <a:xfrm>
              <a:off x="2239051" y="1619637"/>
              <a:ext cx="2035501" cy="1221300"/>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 name="Google Shape;238;p8"/>
            <p:cNvSpPr txBox="1"/>
            <p:nvPr/>
          </p:nvSpPr>
          <p:spPr>
            <a:xfrm>
              <a:off x="2239051" y="1619637"/>
              <a:ext cx="2035501" cy="1221300"/>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chemeClr val="lt1"/>
                </a:buClr>
                <a:buSzPts val="1200"/>
                <a:buFont typeface="Calibri"/>
                <a:buNone/>
              </a:pPr>
              <a:r>
                <a:rPr lang="en-GB" sz="1200" b="0" i="0" u="none" strike="noStrike" cap="none">
                  <a:solidFill>
                    <a:schemeClr val="lt1"/>
                  </a:solidFill>
                  <a:latin typeface="Calibri"/>
                  <a:ea typeface="Calibri"/>
                  <a:cs typeface="Calibri"/>
                  <a:sym typeface="Calibri"/>
                </a:rPr>
                <a:t>the cost of agricultural inputs such as fertiliser </a:t>
              </a:r>
              <a:endParaRPr sz="1200" b="0" i="0" u="none" strike="noStrike" cap="none">
                <a:solidFill>
                  <a:schemeClr val="lt1"/>
                </a:solidFill>
                <a:latin typeface="Calibri"/>
                <a:ea typeface="Calibri"/>
                <a:cs typeface="Calibri"/>
                <a:sym typeface="Calibri"/>
              </a:endParaRPr>
            </a:p>
          </p:txBody>
        </p:sp>
        <p:sp>
          <p:nvSpPr>
            <p:cNvPr id="239" name="Google Shape;239;p8"/>
            <p:cNvSpPr/>
            <p:nvPr/>
          </p:nvSpPr>
          <p:spPr>
            <a:xfrm>
              <a:off x="4478102" y="1619637"/>
              <a:ext cx="2035501" cy="1221300"/>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 name="Google Shape;240;p8"/>
            <p:cNvSpPr txBox="1"/>
            <p:nvPr/>
          </p:nvSpPr>
          <p:spPr>
            <a:xfrm>
              <a:off x="4478102" y="1619637"/>
              <a:ext cx="2035501" cy="1221300"/>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chemeClr val="lt1"/>
                </a:buClr>
                <a:buSzPts val="1200"/>
                <a:buFont typeface="Calibri"/>
                <a:buNone/>
              </a:pPr>
              <a:r>
                <a:rPr lang="en-GB" sz="1200" b="0" i="0" u="none" strike="noStrike" cap="none">
                  <a:solidFill>
                    <a:schemeClr val="lt1"/>
                  </a:solidFill>
                  <a:latin typeface="Calibri"/>
                  <a:ea typeface="Calibri"/>
                  <a:cs typeface="Calibri"/>
                  <a:sym typeface="Calibri"/>
                </a:rPr>
                <a:t>conflicts that have arisen in some parts of the world which affect the availability of water or food. </a:t>
              </a:r>
              <a:endParaRPr sz="1200" b="0" i="0" u="none" strike="noStrike" cap="none">
                <a:solidFill>
                  <a:schemeClr val="lt1"/>
                </a:solidFill>
                <a:latin typeface="Calibri"/>
                <a:ea typeface="Calibri"/>
                <a:cs typeface="Calibri"/>
                <a:sym typeface="Calibri"/>
              </a:endParaRPr>
            </a:p>
          </p:txBody>
        </p:sp>
        <p:sp>
          <p:nvSpPr>
            <p:cNvPr id="241" name="Google Shape;241;p8"/>
            <p:cNvSpPr/>
            <p:nvPr/>
          </p:nvSpPr>
          <p:spPr>
            <a:xfrm>
              <a:off x="0" y="3044488"/>
              <a:ext cx="2035501" cy="1221300"/>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 name="Google Shape;242;p8"/>
            <p:cNvSpPr txBox="1"/>
            <p:nvPr/>
          </p:nvSpPr>
          <p:spPr>
            <a:xfrm>
              <a:off x="0" y="3044488"/>
              <a:ext cx="2035501" cy="1221300"/>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chemeClr val="lt1"/>
                </a:buClr>
                <a:buSzPts val="1200"/>
                <a:buFont typeface="Calibri"/>
                <a:buNone/>
              </a:pPr>
              <a:r>
                <a:rPr lang="en-GB" sz="1200" b="0" i="0" u="none" strike="noStrike" cap="none">
                  <a:solidFill>
                    <a:schemeClr val="lt1"/>
                  </a:solidFill>
                  <a:latin typeface="Calibri"/>
                  <a:ea typeface="Calibri"/>
                  <a:cs typeface="Calibri"/>
                  <a:sym typeface="Calibri"/>
                </a:rPr>
                <a:t>A decline in pollinator insects such as bees</a:t>
              </a:r>
              <a:endParaRPr sz="1200" b="0" i="0" u="none" strike="noStrike" cap="none">
                <a:solidFill>
                  <a:schemeClr val="lt1"/>
                </a:solidFill>
                <a:latin typeface="Calibri"/>
                <a:ea typeface="Calibri"/>
                <a:cs typeface="Calibri"/>
                <a:sym typeface="Calibri"/>
              </a:endParaRPr>
            </a:p>
          </p:txBody>
        </p:sp>
        <p:sp>
          <p:nvSpPr>
            <p:cNvPr id="243" name="Google Shape;243;p8"/>
            <p:cNvSpPr/>
            <p:nvPr/>
          </p:nvSpPr>
          <p:spPr>
            <a:xfrm>
              <a:off x="2239051" y="3044488"/>
              <a:ext cx="2035501" cy="1221300"/>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 name="Google Shape;244;p8"/>
            <p:cNvSpPr txBox="1"/>
            <p:nvPr/>
          </p:nvSpPr>
          <p:spPr>
            <a:xfrm>
              <a:off x="2239051" y="3044488"/>
              <a:ext cx="2035501" cy="1221300"/>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chemeClr val="lt1"/>
                </a:buClr>
                <a:buSzPts val="1200"/>
                <a:buFont typeface="Calibri"/>
                <a:buNone/>
              </a:pPr>
              <a:r>
                <a:rPr lang="en-GB" sz="1200" b="0" i="0" u="none" strike="noStrike" cap="none">
                  <a:solidFill>
                    <a:schemeClr val="lt1"/>
                  </a:solidFill>
                  <a:latin typeface="Calibri"/>
                  <a:ea typeface="Calibri"/>
                  <a:cs typeface="Calibri"/>
                  <a:sym typeface="Calibri"/>
                </a:rPr>
                <a:t>Over consumption of food in developed countries.</a:t>
              </a:r>
              <a:endParaRPr sz="1200" b="0" i="0" u="none" strike="noStrike" cap="none">
                <a:solidFill>
                  <a:schemeClr val="lt1"/>
                </a:solidFill>
                <a:latin typeface="Calibri"/>
                <a:ea typeface="Calibri"/>
                <a:cs typeface="Calibri"/>
                <a:sym typeface="Calibri"/>
              </a:endParaRPr>
            </a:p>
          </p:txBody>
        </p:sp>
        <p:sp>
          <p:nvSpPr>
            <p:cNvPr id="245" name="Google Shape;245;p8"/>
            <p:cNvSpPr/>
            <p:nvPr/>
          </p:nvSpPr>
          <p:spPr>
            <a:xfrm>
              <a:off x="4478102" y="3044488"/>
              <a:ext cx="2035501" cy="1221300"/>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 name="Google Shape;246;p8"/>
            <p:cNvSpPr txBox="1"/>
            <p:nvPr/>
          </p:nvSpPr>
          <p:spPr>
            <a:xfrm>
              <a:off x="4478102" y="3044488"/>
              <a:ext cx="2035501" cy="1221300"/>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chemeClr val="lt1"/>
                </a:buClr>
                <a:buSzPts val="1200"/>
                <a:buFont typeface="Calibri"/>
                <a:buNone/>
              </a:pPr>
              <a:r>
                <a:rPr lang="en-GB" sz="1200" b="0" i="0" u="none" strike="noStrike" cap="none">
                  <a:solidFill>
                    <a:schemeClr val="lt1"/>
                  </a:solidFill>
                  <a:latin typeface="Calibri"/>
                  <a:ea typeface="Calibri"/>
                  <a:cs typeface="Calibri"/>
                  <a:sym typeface="Calibri"/>
                </a:rPr>
                <a:t>Using land and crops to feed to animals bred for food</a:t>
              </a:r>
              <a:endParaRPr sz="1200" b="0" i="0" u="none" strike="noStrike" cap="none">
                <a:solidFill>
                  <a:schemeClr val="lt1"/>
                </a:solidFill>
                <a:latin typeface="Calibri"/>
                <a:ea typeface="Calibri"/>
                <a:cs typeface="Calibri"/>
                <a:sym typeface="Calibri"/>
              </a:endParaRPr>
            </a:p>
          </p:txBody>
        </p:sp>
        <p:sp>
          <p:nvSpPr>
            <p:cNvPr id="247" name="Google Shape;247;p8"/>
            <p:cNvSpPr/>
            <p:nvPr/>
          </p:nvSpPr>
          <p:spPr>
            <a:xfrm>
              <a:off x="2239051" y="4469338"/>
              <a:ext cx="2035501" cy="1221300"/>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 name="Google Shape;248;p8"/>
            <p:cNvSpPr txBox="1"/>
            <p:nvPr/>
          </p:nvSpPr>
          <p:spPr>
            <a:xfrm>
              <a:off x="2239051" y="4469338"/>
              <a:ext cx="2035501" cy="1221300"/>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chemeClr val="lt1"/>
                </a:buClr>
                <a:buSzPts val="1200"/>
                <a:buFont typeface="Calibri"/>
                <a:buNone/>
              </a:pPr>
              <a:r>
                <a:rPr lang="en-GB" sz="1200" b="0" i="0" u="none" strike="noStrike" cap="none">
                  <a:solidFill>
                    <a:schemeClr val="lt1"/>
                  </a:solidFill>
                  <a:latin typeface="Calibri"/>
                  <a:ea typeface="Calibri"/>
                  <a:cs typeface="Calibri"/>
                  <a:sym typeface="Calibri"/>
                </a:rPr>
                <a:t>poverty and inequality rather than shortages affect access to food</a:t>
              </a:r>
              <a:endParaRPr sz="1200" b="0" i="0" u="none" strike="noStrike" cap="none">
                <a:solidFill>
                  <a:schemeClr val="lt1"/>
                </a:solidFill>
                <a:latin typeface="Calibri"/>
                <a:ea typeface="Calibri"/>
                <a:cs typeface="Calibri"/>
                <a:sym typeface="Calibri"/>
              </a:endParaRPr>
            </a:p>
          </p:txBody>
        </p:sp>
      </p:gr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TotalTime>
  <Words>562</Words>
  <Application>Microsoft Macintosh PowerPoint</Application>
  <PresentationFormat>Widescreen</PresentationFormat>
  <Paragraphs>52</Paragraphs>
  <Slides>14</Slides>
  <Notes>13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14</vt:i4>
      </vt:variant>
    </vt:vector>
  </HeadingPairs>
  <TitlesOfParts>
    <vt:vector size="19" baseType="lpstr">
      <vt:lpstr>Corben</vt:lpstr>
      <vt:lpstr>Calibri</vt:lpstr>
      <vt:lpstr>Arial</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GOOD NEWS </vt:lpstr>
      <vt:lpstr>Sort the factors which contribute to hunger and lack of food security into biological and non-biological factors</vt:lpstr>
      <vt:lpstr>PowerPoint Presentation</vt:lpstr>
      <vt:lpstr> The challenge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Smith</dc:creator>
  <cp:lastModifiedBy>CLP license</cp:lastModifiedBy>
  <cp:revision>4</cp:revision>
  <dcterms:created xsi:type="dcterms:W3CDTF">2019-03-26T12:02:32Z</dcterms:created>
  <dcterms:modified xsi:type="dcterms:W3CDTF">2021-12-21T16:07:26Z</dcterms:modified>
</cp:coreProperties>
</file>